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
  </p:notesMasterIdLst>
  <p:sldIdLst>
    <p:sldId id="408" r:id="rId2"/>
    <p:sldId id="409"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0E2"/>
    <a:srgbClr val="84A6A6"/>
    <a:srgbClr val="A9D3D1"/>
    <a:srgbClr val="E4F4F6"/>
    <a:srgbClr val="8FBEB1"/>
    <a:srgbClr val="08808C"/>
    <a:srgbClr val="DA7F1B"/>
    <a:srgbClr val="C05313"/>
    <a:srgbClr val="F05F37"/>
    <a:srgbClr val="9A5E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79" autoAdjust="0"/>
    <p:restoredTop sz="96058"/>
  </p:normalViewPr>
  <p:slideViewPr>
    <p:cSldViewPr snapToGrid="0" snapToObjects="1">
      <p:cViewPr varScale="1">
        <p:scale>
          <a:sx n="108" d="100"/>
          <a:sy n="108" d="100"/>
        </p:scale>
        <p:origin x="264" y="13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de.smartsheet.com/try-it?trp=5008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A9D3D1">
                <a:alpha val="79546"/>
              </a:srgbClr>
            </a:gs>
          </a:gsLst>
          <a:lin ang="8100000" scaled="0"/>
        </a:gradFill>
        <a:effectLst/>
      </p:bgPr>
    </p:bg>
    <p:spTree>
      <p:nvGrpSpPr>
        <p:cNvPr id="1" name=""/>
        <p:cNvGrpSpPr/>
        <p:nvPr/>
      </p:nvGrpSpPr>
      <p:grpSpPr>
        <a:xfrm>
          <a:off x="0" y="0"/>
          <a:ext cx="0" cy="0"/>
          <a:chOff x="0" y="0"/>
          <a:chExt cx="0" cy="0"/>
        </a:xfrm>
      </p:grpSpPr>
      <p:pic>
        <p:nvPicPr>
          <p:cNvPr id="2" name="Picture 1" descr="Abstrakte 3D-Wellen mit Farbverlauf">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13000">
                <a:schemeClr val="bg2">
                  <a:alpha val="64000"/>
                  <a:lumMod val="0"/>
                  <a:lumOff val="100000"/>
                </a:schemeClr>
              </a:gs>
              <a:gs pos="57000">
                <a:srgbClr val="CFE0E2">
                  <a:lumMod val="47000"/>
                  <a:lumOff val="53000"/>
                  <a:alpha val="62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5556349" cy="1077218"/>
          </a:xfrm>
          <a:prstGeom prst="rect">
            <a:avLst/>
          </a:prstGeom>
          <a:noFill/>
          <a:effectLst/>
        </p:spPr>
        <p:txBody>
          <a:bodyPr wrap="square" rtlCol="0">
            <a:spAutoFit/>
          </a:bodyPr>
          <a:lstStyle/>
          <a:p>
            <a:pPr rtl="0"/>
            <a:r>
              <a:rPr lang="de-DE" sz="3200" b="1" dirty="0" err="1">
                <a:solidFill>
                  <a:schemeClr val="tx1">
                    <a:lumMod val="65000"/>
                    <a:lumOff val="35000"/>
                  </a:schemeClr>
                </a:solidFill>
                <a:latin typeface="Century Gothic" panose="020B0502020202020204" pitchFamily="34" charset="0"/>
              </a:rPr>
              <a:t>Balanced</a:t>
            </a:r>
            <a:r>
              <a:rPr lang="de-DE" sz="3200" b="1" dirty="0">
                <a:solidFill>
                  <a:schemeClr val="tx1">
                    <a:lumMod val="65000"/>
                    <a:lumOff val="35000"/>
                  </a:schemeClr>
                </a:solidFill>
                <a:latin typeface="Century Gothic" panose="020B0502020202020204" pitchFamily="34" charset="0"/>
              </a:rPr>
              <a:t>-</a:t>
            </a:r>
            <a:r>
              <a:rPr lang="de-DE" sz="3200" b="1" dirty="0" err="1">
                <a:solidFill>
                  <a:schemeClr val="tx1">
                    <a:lumMod val="65000"/>
                    <a:lumOff val="35000"/>
                  </a:schemeClr>
                </a:solidFill>
                <a:latin typeface="Century Gothic" panose="020B0502020202020204" pitchFamily="34" charset="0"/>
              </a:rPr>
              <a:t>Scorecard</a:t>
            </a:r>
            <a:r>
              <a:rPr lang="de-DE" sz="3200" b="1" dirty="0">
                <a:solidFill>
                  <a:schemeClr val="tx1">
                    <a:lumMod val="65000"/>
                    <a:lumOff val="35000"/>
                  </a:schemeClr>
                </a:solidFill>
                <a:latin typeface="Century Gothic" panose="020B0502020202020204" pitchFamily="34" charset="0"/>
              </a:rPr>
              <a:t>-Matrix-Vorlage</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419825"/>
            <a:ext cx="4558256" cy="4630563"/>
          </a:xfrm>
          <a:prstGeom prst="rect">
            <a:avLst/>
          </a:prstGeom>
          <a:noFill/>
        </p:spPr>
        <p:txBody>
          <a:bodyPr wrap="square" rtlCol="0">
            <a:spAutoFit/>
          </a:bodyPr>
          <a:lstStyle/>
          <a:p>
            <a:pPr algn="l" rtl="0">
              <a:lnSpc>
                <a:spcPct val="120000"/>
              </a:lnSpc>
              <a:spcBef>
                <a:spcPts val="0"/>
              </a:spcBef>
              <a:spcAft>
                <a:spcPts val="0"/>
              </a:spcAft>
            </a:pPr>
            <a:r>
              <a:rPr lang="de-DE" sz="1300" b="1" i="0" u="none" strike="noStrike" dirty="0">
                <a:solidFill>
                  <a:srgbClr val="000000"/>
                </a:solidFill>
                <a:effectLst/>
                <a:latin typeface="Century Gothic" panose="020B0502020202020204" pitchFamily="34" charset="0"/>
              </a:rPr>
              <a:t>Verwendung dieser Vorlage</a:t>
            </a:r>
            <a:r>
              <a:rPr lang="de-DE" sz="1300" i="0" u="none" strike="noStrike" dirty="0">
                <a:solidFill>
                  <a:srgbClr val="000000"/>
                </a:solidFill>
                <a:effectLst/>
                <a:latin typeface="Century Gothic" panose="020B0502020202020204" pitchFamily="34" charset="0"/>
              </a:rPr>
              <a:t>: Diese </a:t>
            </a:r>
            <a:r>
              <a:rPr lang="de-DE" sz="1300" i="0" u="none" strike="noStrike" dirty="0" err="1">
                <a:solidFill>
                  <a:srgbClr val="000000"/>
                </a:solidFill>
                <a:effectLst/>
                <a:latin typeface="Century Gothic" panose="020B0502020202020204" pitchFamily="34" charset="0"/>
              </a:rPr>
              <a:t>Balanced</a:t>
            </a:r>
            <a:r>
              <a:rPr lang="de-DE" sz="1300" i="0" u="none" strike="noStrike" dirty="0">
                <a:solidFill>
                  <a:srgbClr val="000000"/>
                </a:solidFill>
                <a:effectLst/>
                <a:latin typeface="Century Gothic" panose="020B0502020202020204" pitchFamily="34" charset="0"/>
              </a:rPr>
              <a:t>-</a:t>
            </a:r>
            <a:r>
              <a:rPr lang="de-DE" sz="1300" i="0" u="none" strike="noStrike" dirty="0" err="1">
                <a:solidFill>
                  <a:srgbClr val="000000"/>
                </a:solidFill>
                <a:effectLst/>
                <a:latin typeface="Century Gothic" panose="020B0502020202020204" pitchFamily="34" charset="0"/>
              </a:rPr>
              <a:t>Scorecard</a:t>
            </a:r>
            <a:r>
              <a:rPr lang="de-DE" sz="1300" i="0" u="none" strike="noStrike" dirty="0">
                <a:solidFill>
                  <a:srgbClr val="000000"/>
                </a:solidFill>
                <a:effectLst/>
                <a:latin typeface="Century Gothic" panose="020B0502020202020204" pitchFamily="34" charset="0"/>
              </a:rPr>
              <a:t>-Vorlage verfolgt die Unternehmensleistung über verschiedene Ziele hinweg. Bei regelmäßigen Überprüfungen können Manager*innen und Teamleiter*innen diese Vorlage verwenden, um Fortschritte bei der Erreichung strategischer Ziele zu kommunizieren und die Ausrichtung an übergeordneten Zielen und Strategien sicherzustellen.</a:t>
            </a:r>
          </a:p>
          <a:p>
            <a:pPr algn="l" rtl="0">
              <a:lnSpc>
                <a:spcPct val="120000"/>
              </a:lnSpc>
              <a:spcBef>
                <a:spcPts val="0"/>
              </a:spcBef>
              <a:spcAft>
                <a:spcPts val="0"/>
              </a:spcAft>
            </a:pPr>
            <a:endParaRPr lang="en-US" sz="1300" i="0" u="none" strike="noStrike" dirty="0">
              <a:solidFill>
                <a:srgbClr val="000000"/>
              </a:solidFill>
              <a:effectLst/>
              <a:latin typeface="Century Gothic" panose="020B0502020202020204" pitchFamily="34" charset="0"/>
            </a:endParaRPr>
          </a:p>
          <a:p>
            <a:pPr algn="l" rtl="0">
              <a:lnSpc>
                <a:spcPct val="120000"/>
              </a:lnSpc>
              <a:spcBef>
                <a:spcPts val="0"/>
              </a:spcBef>
              <a:spcAft>
                <a:spcPts val="0"/>
              </a:spcAft>
            </a:pPr>
            <a:r>
              <a:rPr lang="de-DE" sz="1300" b="1" i="0" u="none" strike="noStrike" dirty="0">
                <a:solidFill>
                  <a:srgbClr val="000000"/>
                </a:solidFill>
                <a:effectLst/>
                <a:latin typeface="Century Gothic" panose="020B0502020202020204" pitchFamily="34" charset="0"/>
              </a:rPr>
              <a:t>Besonderheiten der Vorlage</a:t>
            </a:r>
            <a:r>
              <a:rPr lang="de-DE" sz="1300" i="0" u="none" strike="noStrike" dirty="0">
                <a:solidFill>
                  <a:srgbClr val="000000"/>
                </a:solidFill>
                <a:effectLst/>
                <a:latin typeface="Century Gothic" panose="020B0502020202020204" pitchFamily="34" charset="0"/>
              </a:rPr>
              <a:t>: Die Vorlage verfügt über ein klares Layout, unterteilt in Perspektiven für Finanzen, Kundschaft, interne Prozesse und Lernen. Jeder Abschnitt enthält Ziele, Vorgaben und den aktuellen Status und bietet einen detaillierten Überblick in einem leicht verständlichen Format. Das Matrix-Layout konzentriert sich auf die allgemeine Geschäftsvision und -strategie, die den Teams hilft, die Zusammenhänge zwischen ihren täglichen Aufgaben und den Unternehmenszielen zu verstehen.</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5048183" y="1871830"/>
            <a:ext cx="6837447" cy="3846064"/>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5"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2000">
              <a:srgbClr val="84A6A6"/>
            </a:gs>
            <a:gs pos="81000">
              <a:srgbClr val="A9D3D1">
                <a:alpha val="58000"/>
              </a:srgbClr>
            </a:gs>
          </a:gsLst>
          <a:lin ang="8100000" scaled="0"/>
        </a:gradFill>
        <a:effectLst/>
      </p:bgPr>
    </p:bg>
    <p:spTree>
      <p:nvGrpSpPr>
        <p:cNvPr id="1" name=""/>
        <p:cNvGrpSpPr/>
        <p:nvPr/>
      </p:nvGrpSpPr>
      <p:grpSpPr>
        <a:xfrm>
          <a:off x="0" y="0"/>
          <a:ext cx="0" cy="0"/>
          <a:chOff x="0" y="0"/>
          <a:chExt cx="0" cy="0"/>
        </a:xfrm>
      </p:grpSpPr>
      <p:pic>
        <p:nvPicPr>
          <p:cNvPr id="2" name="Picture 1" descr="Abstrakte 3D-Wellen mit Farbverlauf">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3" name="Rectangle 2">
            <a:extLst>
              <a:ext uri="{FF2B5EF4-FFF2-40B4-BE49-F238E27FC236}">
                <a16:creationId xmlns:a16="http://schemas.microsoft.com/office/drawing/2014/main" id="{47EA52E3-B606-71ED-37CE-C7108EC4648E}"/>
              </a:ext>
            </a:extLst>
          </p:cNvPr>
          <p:cNvSpPr/>
          <p:nvPr/>
        </p:nvSpPr>
        <p:spPr>
          <a:xfrm>
            <a:off x="0" y="6404232"/>
            <a:ext cx="12192000" cy="453768"/>
          </a:xfrm>
          <a:prstGeom prst="rect">
            <a:avLst/>
          </a:prstGeom>
          <a:gradFill>
            <a:gsLst>
              <a:gs pos="90000">
                <a:schemeClr val="bg1">
                  <a:alpha val="18000"/>
                </a:schemeClr>
              </a:gs>
              <a:gs pos="37000">
                <a:schemeClr val="bg1">
                  <a:alpha val="69086"/>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6A56309-9606-E925-975B-227C1DD17B24}"/>
              </a:ext>
            </a:extLst>
          </p:cNvPr>
          <p:cNvSpPr>
            <a:spLocks/>
          </p:cNvSpPr>
          <p:nvPr/>
        </p:nvSpPr>
        <p:spPr>
          <a:xfrm>
            <a:off x="804019" y="3311431"/>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Graphic 194" descr="Badge Folgen einfarbig">
            <a:extLst>
              <a:ext uri="{FF2B5EF4-FFF2-40B4-BE49-F238E27FC236}">
                <a16:creationId xmlns:a16="http://schemas.microsoft.com/office/drawing/2014/main" id="{F32BF447-FB79-76E0-C255-975587B3A51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60208" y="4955770"/>
            <a:ext cx="274320" cy="274320"/>
          </a:xfrm>
          <a:prstGeom prst="rect">
            <a:avLst/>
          </a:prstGeom>
        </p:spPr>
      </p:pic>
      <p:sp>
        <p:nvSpPr>
          <p:cNvPr id="157" name="Rectangle 156">
            <a:extLst>
              <a:ext uri="{FF2B5EF4-FFF2-40B4-BE49-F238E27FC236}">
                <a16:creationId xmlns:a16="http://schemas.microsoft.com/office/drawing/2014/main" id="{EB1D338D-98FF-13F0-5862-99BD2F8750A9}"/>
              </a:ext>
            </a:extLst>
          </p:cNvPr>
          <p:cNvSpPr>
            <a:spLocks/>
          </p:cNvSpPr>
          <p:nvPr/>
        </p:nvSpPr>
        <p:spPr>
          <a:xfrm>
            <a:off x="6212477" y="3311431"/>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 name="Graphic 193" descr="Badge Nicht mehr folgen einfarbig">
            <a:extLst>
              <a:ext uri="{FF2B5EF4-FFF2-40B4-BE49-F238E27FC236}">
                <a16:creationId xmlns:a16="http://schemas.microsoft.com/office/drawing/2014/main" id="{9F987F46-E9CC-5270-2EB2-0FBA171D552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069574" y="3782455"/>
            <a:ext cx="274320" cy="274320"/>
          </a:xfrm>
          <a:prstGeom prst="rect">
            <a:avLst/>
          </a:prstGeom>
        </p:spPr>
      </p:pic>
      <p:sp>
        <p:nvSpPr>
          <p:cNvPr id="126" name="Rectangle 125">
            <a:extLst>
              <a:ext uri="{FF2B5EF4-FFF2-40B4-BE49-F238E27FC236}">
                <a16:creationId xmlns:a16="http://schemas.microsoft.com/office/drawing/2014/main" id="{513A0DC0-CBC0-5670-CA7D-34DA9BED7DC7}"/>
              </a:ext>
            </a:extLst>
          </p:cNvPr>
          <p:cNvSpPr>
            <a:spLocks/>
          </p:cNvSpPr>
          <p:nvPr/>
        </p:nvSpPr>
        <p:spPr>
          <a:xfrm>
            <a:off x="6212477" y="365758"/>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Graphic 192" descr="Badge Folgen einfarbig">
            <a:extLst>
              <a:ext uri="{FF2B5EF4-FFF2-40B4-BE49-F238E27FC236}">
                <a16:creationId xmlns:a16="http://schemas.microsoft.com/office/drawing/2014/main" id="{BCE5E86F-C631-9D59-DD25-E98385A4579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9574" y="1995359"/>
            <a:ext cx="274320" cy="274320"/>
          </a:xfrm>
          <a:prstGeom prst="rect">
            <a:avLst/>
          </a:prstGeom>
        </p:spPr>
      </p:pic>
      <p:sp>
        <p:nvSpPr>
          <p:cNvPr id="4" name="Rectangle 3">
            <a:extLst>
              <a:ext uri="{FF2B5EF4-FFF2-40B4-BE49-F238E27FC236}">
                <a16:creationId xmlns:a16="http://schemas.microsoft.com/office/drawing/2014/main" id="{4D6593BC-DCDB-4D36-0CC8-5EC40FFBE141}"/>
              </a:ext>
            </a:extLst>
          </p:cNvPr>
          <p:cNvSpPr>
            <a:spLocks/>
          </p:cNvSpPr>
          <p:nvPr/>
        </p:nvSpPr>
        <p:spPr>
          <a:xfrm>
            <a:off x="804019" y="365758"/>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Graphic 93" descr="Badge Fragezeichen einfarbig">
            <a:extLst>
              <a:ext uri="{FF2B5EF4-FFF2-40B4-BE49-F238E27FC236}">
                <a16:creationId xmlns:a16="http://schemas.microsoft.com/office/drawing/2014/main" id="{F0C2DB51-658B-E232-5A07-8B756F07B0C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0208" y="2004841"/>
            <a:ext cx="274320" cy="274320"/>
          </a:xfrm>
          <a:prstGeom prst="rect">
            <a:avLst/>
          </a:prstGeom>
        </p:spPr>
      </p:pic>
      <p:sp>
        <p:nvSpPr>
          <p:cNvPr id="13" name="TextBox 12">
            <a:extLst>
              <a:ext uri="{FF2B5EF4-FFF2-40B4-BE49-F238E27FC236}">
                <a16:creationId xmlns:a16="http://schemas.microsoft.com/office/drawing/2014/main" id="{2A3D8699-9301-9DA8-7A18-713D04F0A9CC}"/>
              </a:ext>
            </a:extLst>
          </p:cNvPr>
          <p:cNvSpPr txBox="1"/>
          <p:nvPr/>
        </p:nvSpPr>
        <p:spPr>
          <a:xfrm>
            <a:off x="621775" y="6422883"/>
            <a:ext cx="4541037" cy="369332"/>
          </a:xfrm>
          <a:prstGeom prst="rect">
            <a:avLst/>
          </a:prstGeom>
          <a:noFill/>
        </p:spPr>
        <p:txBody>
          <a:bodyPr wrap="square" rtlCol="0">
            <a:spAutoFit/>
          </a:bodyPr>
          <a:lstStyle/>
          <a:p>
            <a:pPr rtl="0"/>
            <a:r>
              <a:rPr lang="de-DE" dirty="0">
                <a:solidFill>
                  <a:schemeClr val="tx1">
                    <a:lumMod val="65000"/>
                    <a:lumOff val="35000"/>
                  </a:schemeClr>
                </a:solidFill>
                <a:latin typeface="Century Gothic" panose="020B0502020202020204" pitchFamily="34" charset="0"/>
              </a:rPr>
              <a:t>Wahrscheinlichkeit der Zielerreichung:</a:t>
            </a:r>
          </a:p>
        </p:txBody>
      </p:sp>
      <p:pic>
        <p:nvPicPr>
          <p:cNvPr id="15" name="Graphic 14" descr="Badge Nicht mehr folgen einfarbig">
            <a:extLst>
              <a:ext uri="{FF2B5EF4-FFF2-40B4-BE49-F238E27FC236}">
                <a16:creationId xmlns:a16="http://schemas.microsoft.com/office/drawing/2014/main" id="{309E0F34-D9F5-5AC3-254B-F269010CE0F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131544" y="6487889"/>
            <a:ext cx="274320" cy="274320"/>
          </a:xfrm>
          <a:prstGeom prst="rect">
            <a:avLst/>
          </a:prstGeom>
        </p:spPr>
      </p:pic>
      <p:pic>
        <p:nvPicPr>
          <p:cNvPr id="29" name="Graphic 28" descr="Badge Fragezeichen einfarbig">
            <a:extLst>
              <a:ext uri="{FF2B5EF4-FFF2-40B4-BE49-F238E27FC236}">
                <a16:creationId xmlns:a16="http://schemas.microsoft.com/office/drawing/2014/main" id="{31CA840B-7407-3FDA-793F-A03AB25E4ED9}"/>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674165" y="6487889"/>
            <a:ext cx="274320" cy="274320"/>
          </a:xfrm>
          <a:prstGeom prst="rect">
            <a:avLst/>
          </a:prstGeom>
        </p:spPr>
      </p:pic>
      <p:pic>
        <p:nvPicPr>
          <p:cNvPr id="31" name="Graphic 30" descr="Badge Folgen einfarbig">
            <a:extLst>
              <a:ext uri="{FF2B5EF4-FFF2-40B4-BE49-F238E27FC236}">
                <a16:creationId xmlns:a16="http://schemas.microsoft.com/office/drawing/2014/main" id="{26955968-2213-45D7-F24F-347819DF9632}"/>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677024" y="6487889"/>
            <a:ext cx="274320" cy="274320"/>
          </a:xfrm>
          <a:prstGeom prst="rect">
            <a:avLst/>
          </a:prstGeom>
        </p:spPr>
      </p:pic>
      <p:sp>
        <p:nvSpPr>
          <p:cNvPr id="33" name="TextBox 32">
            <a:extLst>
              <a:ext uri="{FF2B5EF4-FFF2-40B4-BE49-F238E27FC236}">
                <a16:creationId xmlns:a16="http://schemas.microsoft.com/office/drawing/2014/main" id="{279E4FA2-CEA4-A659-7F4F-CD8FE69597C7}"/>
              </a:ext>
            </a:extLst>
          </p:cNvPr>
          <p:cNvSpPr txBox="1"/>
          <p:nvPr/>
        </p:nvSpPr>
        <p:spPr>
          <a:xfrm>
            <a:off x="5406139" y="6438382"/>
            <a:ext cx="2194560" cy="338554"/>
          </a:xfrm>
          <a:prstGeom prst="rect">
            <a:avLst/>
          </a:prstGeom>
          <a:noFill/>
        </p:spPr>
        <p:txBody>
          <a:bodyPr wrap="square" rtlCol="0">
            <a:spAutoFit/>
          </a:bodyPr>
          <a:lstStyle/>
          <a:p>
            <a:pPr rtl="0"/>
            <a:r>
              <a:rPr lang="de-DE" sz="1600" dirty="0">
                <a:solidFill>
                  <a:schemeClr val="tx1">
                    <a:lumMod val="65000"/>
                    <a:lumOff val="35000"/>
                  </a:schemeClr>
                </a:solidFill>
                <a:latin typeface="Courier" pitchFamily="2" charset="0"/>
              </a:rPr>
              <a:t>UNWAHRSCHEINLICH</a:t>
            </a:r>
          </a:p>
        </p:txBody>
      </p:sp>
      <p:sp>
        <p:nvSpPr>
          <p:cNvPr id="34" name="TextBox 33">
            <a:extLst>
              <a:ext uri="{FF2B5EF4-FFF2-40B4-BE49-F238E27FC236}">
                <a16:creationId xmlns:a16="http://schemas.microsoft.com/office/drawing/2014/main" id="{2387D5AD-E469-FC21-8CB5-A3557121B5B3}"/>
              </a:ext>
            </a:extLst>
          </p:cNvPr>
          <p:cNvSpPr txBox="1"/>
          <p:nvPr/>
        </p:nvSpPr>
        <p:spPr>
          <a:xfrm>
            <a:off x="7961823" y="6438382"/>
            <a:ext cx="1835046" cy="338554"/>
          </a:xfrm>
          <a:prstGeom prst="rect">
            <a:avLst/>
          </a:prstGeom>
          <a:noFill/>
        </p:spPr>
        <p:txBody>
          <a:bodyPr wrap="square" rtlCol="0">
            <a:spAutoFit/>
          </a:bodyPr>
          <a:lstStyle/>
          <a:p>
            <a:pPr rtl="0"/>
            <a:r>
              <a:rPr lang="de-DE" sz="1600" dirty="0">
                <a:solidFill>
                  <a:schemeClr val="tx1">
                    <a:lumMod val="65000"/>
                    <a:lumOff val="35000"/>
                  </a:schemeClr>
                </a:solidFill>
                <a:latin typeface="Courier" pitchFamily="2" charset="0"/>
              </a:rPr>
              <a:t>NICHT SICHER</a:t>
            </a:r>
          </a:p>
        </p:txBody>
      </p:sp>
      <p:sp>
        <p:nvSpPr>
          <p:cNvPr id="48" name="TextBox 47">
            <a:extLst>
              <a:ext uri="{FF2B5EF4-FFF2-40B4-BE49-F238E27FC236}">
                <a16:creationId xmlns:a16="http://schemas.microsoft.com/office/drawing/2014/main" id="{3B8D1AA0-2D4E-9E9F-52A9-970F3E424A05}"/>
              </a:ext>
            </a:extLst>
          </p:cNvPr>
          <p:cNvSpPr txBox="1"/>
          <p:nvPr/>
        </p:nvSpPr>
        <p:spPr>
          <a:xfrm>
            <a:off x="9957847" y="6438382"/>
            <a:ext cx="2266704" cy="338554"/>
          </a:xfrm>
          <a:prstGeom prst="rect">
            <a:avLst/>
          </a:prstGeom>
          <a:noFill/>
        </p:spPr>
        <p:txBody>
          <a:bodyPr wrap="square" rtlCol="0">
            <a:spAutoFit/>
          </a:bodyPr>
          <a:lstStyle/>
          <a:p>
            <a:pPr rtl="0"/>
            <a:r>
              <a:rPr lang="de-DE" sz="1600" dirty="0">
                <a:solidFill>
                  <a:schemeClr val="tx1">
                    <a:lumMod val="65000"/>
                    <a:lumOff val="35000"/>
                  </a:schemeClr>
                </a:solidFill>
                <a:latin typeface="Courier" pitchFamily="2" charset="0"/>
              </a:rPr>
              <a:t>WAHRSCHEINLICH</a:t>
            </a:r>
          </a:p>
        </p:txBody>
      </p:sp>
      <p:sp>
        <p:nvSpPr>
          <p:cNvPr id="56" name="Rounded Rectangle 55">
            <a:extLst>
              <a:ext uri="{FF2B5EF4-FFF2-40B4-BE49-F238E27FC236}">
                <a16:creationId xmlns:a16="http://schemas.microsoft.com/office/drawing/2014/main" id="{DDE422E1-62CF-8FF4-FD5E-B57289BE9253}"/>
              </a:ext>
            </a:extLst>
          </p:cNvPr>
          <p:cNvSpPr/>
          <p:nvPr/>
        </p:nvSpPr>
        <p:spPr>
          <a:xfrm>
            <a:off x="962333" y="718100"/>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56">
            <a:extLst>
              <a:ext uri="{FF2B5EF4-FFF2-40B4-BE49-F238E27FC236}">
                <a16:creationId xmlns:a16="http://schemas.microsoft.com/office/drawing/2014/main" id="{F961F9C3-EFE8-C0A2-5D91-BB7A2BE0B249}"/>
              </a:ext>
            </a:extLst>
          </p:cNvPr>
          <p:cNvSpPr/>
          <p:nvPr/>
        </p:nvSpPr>
        <p:spPr>
          <a:xfrm>
            <a:off x="962333" y="1301848"/>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a:extLst>
              <a:ext uri="{FF2B5EF4-FFF2-40B4-BE49-F238E27FC236}">
                <a16:creationId xmlns:a16="http://schemas.microsoft.com/office/drawing/2014/main" id="{E5068009-1AEE-C58B-2C7B-53DB6B936D91}"/>
              </a:ext>
            </a:extLst>
          </p:cNvPr>
          <p:cNvSpPr/>
          <p:nvPr/>
        </p:nvSpPr>
        <p:spPr>
          <a:xfrm>
            <a:off x="962333" y="188559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a:extLst>
              <a:ext uri="{FF2B5EF4-FFF2-40B4-BE49-F238E27FC236}">
                <a16:creationId xmlns:a16="http://schemas.microsoft.com/office/drawing/2014/main" id="{184CE004-AB9A-6380-AFF2-C20225B47AF5}"/>
              </a:ext>
            </a:extLst>
          </p:cNvPr>
          <p:cNvSpPr/>
          <p:nvPr/>
        </p:nvSpPr>
        <p:spPr>
          <a:xfrm>
            <a:off x="962333" y="246934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9B59A1D-3515-ED65-0D93-E6BDED78B7B2}"/>
              </a:ext>
            </a:extLst>
          </p:cNvPr>
          <p:cNvSpPr txBox="1"/>
          <p:nvPr/>
        </p:nvSpPr>
        <p:spPr>
          <a:xfrm>
            <a:off x="962333" y="453768"/>
            <a:ext cx="997096" cy="253916"/>
          </a:xfrm>
          <a:prstGeom prst="rect">
            <a:avLst/>
          </a:prstGeom>
          <a:noFill/>
        </p:spPr>
        <p:txBody>
          <a:bodyPr wrap="square" rtlCol="0">
            <a:spAutoFit/>
          </a:bodyPr>
          <a:lstStyle/>
          <a:p>
            <a:pPr rtl="0"/>
            <a:r>
              <a:rPr lang="de-DE" sz="1050">
                <a:solidFill>
                  <a:schemeClr val="tx1">
                    <a:lumMod val="65000"/>
                    <a:lumOff val="35000"/>
                  </a:schemeClr>
                </a:solidFill>
                <a:latin typeface="Century Gothic" panose="020B0502020202020204" pitchFamily="34" charset="0"/>
              </a:rPr>
              <a:t>Vorgaben</a:t>
            </a:r>
          </a:p>
        </p:txBody>
      </p:sp>
      <p:pic>
        <p:nvPicPr>
          <p:cNvPr id="61" name="Graphic 60" descr="Badge Folgen einfarbig">
            <a:extLst>
              <a:ext uri="{FF2B5EF4-FFF2-40B4-BE49-F238E27FC236}">
                <a16:creationId xmlns:a16="http://schemas.microsoft.com/office/drawing/2014/main" id="{226B7409-C181-028C-59F0-4593246EB9E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839314"/>
            <a:ext cx="274320" cy="274320"/>
          </a:xfrm>
          <a:prstGeom prst="rect">
            <a:avLst/>
          </a:prstGeom>
        </p:spPr>
      </p:pic>
      <p:sp>
        <p:nvSpPr>
          <p:cNvPr id="62" name="TextBox 61">
            <a:extLst>
              <a:ext uri="{FF2B5EF4-FFF2-40B4-BE49-F238E27FC236}">
                <a16:creationId xmlns:a16="http://schemas.microsoft.com/office/drawing/2014/main" id="{98CD30B3-341A-8149-53BA-7191A307DA79}"/>
              </a:ext>
            </a:extLst>
          </p:cNvPr>
          <p:cNvSpPr txBox="1"/>
          <p:nvPr/>
        </p:nvSpPr>
        <p:spPr>
          <a:xfrm>
            <a:off x="3355650" y="440881"/>
            <a:ext cx="731520" cy="253916"/>
          </a:xfrm>
          <a:prstGeom prst="rect">
            <a:avLst/>
          </a:prstGeom>
          <a:noFill/>
        </p:spPr>
        <p:txBody>
          <a:bodyPr wrap="square" rtlCol="0">
            <a:spAutoFit/>
          </a:bodyPr>
          <a:lstStyle/>
          <a:p>
            <a:pPr algn="ctr" rtl="0"/>
            <a:r>
              <a:rPr lang="de-DE" sz="1050">
                <a:solidFill>
                  <a:schemeClr val="tx1">
                    <a:lumMod val="65000"/>
                    <a:lumOff val="35000"/>
                  </a:schemeClr>
                </a:solidFill>
                <a:latin typeface="Century Gothic" panose="020B0502020202020204" pitchFamily="34" charset="0"/>
              </a:rPr>
              <a:t>Ziel</a:t>
            </a:r>
          </a:p>
        </p:txBody>
      </p:sp>
      <p:sp>
        <p:nvSpPr>
          <p:cNvPr id="63" name="TextBox 62">
            <a:extLst>
              <a:ext uri="{FF2B5EF4-FFF2-40B4-BE49-F238E27FC236}">
                <a16:creationId xmlns:a16="http://schemas.microsoft.com/office/drawing/2014/main" id="{FD8ECC0D-CFAD-DEE1-1636-CC6725E585EA}"/>
              </a:ext>
            </a:extLst>
          </p:cNvPr>
          <p:cNvSpPr txBox="1"/>
          <p:nvPr/>
        </p:nvSpPr>
        <p:spPr>
          <a:xfrm>
            <a:off x="4062705" y="440881"/>
            <a:ext cx="731520" cy="253916"/>
          </a:xfrm>
          <a:prstGeom prst="rect">
            <a:avLst/>
          </a:prstGeom>
          <a:noFill/>
        </p:spPr>
        <p:txBody>
          <a:bodyPr wrap="square" rtlCol="0">
            <a:spAutoFit/>
          </a:bodyPr>
          <a:lstStyle/>
          <a:p>
            <a:pPr algn="ctr" rtl="0"/>
            <a:r>
              <a:rPr lang="de-DE" sz="1050">
                <a:solidFill>
                  <a:schemeClr val="tx1">
                    <a:lumMod val="65000"/>
                    <a:lumOff val="35000"/>
                  </a:schemeClr>
                </a:solidFill>
                <a:latin typeface="Century Gothic" panose="020B0502020202020204" pitchFamily="34" charset="0"/>
              </a:rPr>
              <a:t>Aktuell</a:t>
            </a:r>
          </a:p>
        </p:txBody>
      </p:sp>
      <p:sp>
        <p:nvSpPr>
          <p:cNvPr id="64" name="TextBox 63">
            <a:extLst>
              <a:ext uri="{FF2B5EF4-FFF2-40B4-BE49-F238E27FC236}">
                <a16:creationId xmlns:a16="http://schemas.microsoft.com/office/drawing/2014/main" id="{A305C3B3-682C-B919-EC95-B325F91BBDF2}"/>
              </a:ext>
            </a:extLst>
          </p:cNvPr>
          <p:cNvSpPr txBox="1"/>
          <p:nvPr/>
        </p:nvSpPr>
        <p:spPr>
          <a:xfrm>
            <a:off x="4807859" y="440881"/>
            <a:ext cx="731520" cy="253916"/>
          </a:xfrm>
          <a:prstGeom prst="rect">
            <a:avLst/>
          </a:prstGeom>
          <a:noFill/>
        </p:spPr>
        <p:txBody>
          <a:bodyPr wrap="square" lIns="0" rIns="0" rtlCol="0">
            <a:spAutoFit/>
          </a:bodyPr>
          <a:lstStyle/>
          <a:p>
            <a:pPr algn="ctr" rtl="0"/>
            <a:r>
              <a:rPr lang="de-DE" sz="1050">
                <a:solidFill>
                  <a:schemeClr val="tx1">
                    <a:lumMod val="65000"/>
                    <a:lumOff val="35000"/>
                  </a:schemeClr>
                </a:solidFill>
                <a:latin typeface="Century Gothic" panose="020B0502020202020204" pitchFamily="34" charset="0"/>
              </a:rPr>
              <a:t>bis Ziel</a:t>
            </a:r>
          </a:p>
        </p:txBody>
      </p:sp>
      <p:sp>
        <p:nvSpPr>
          <p:cNvPr id="65" name="Rounded Rectangle 64">
            <a:extLst>
              <a:ext uri="{FF2B5EF4-FFF2-40B4-BE49-F238E27FC236}">
                <a16:creationId xmlns:a16="http://schemas.microsoft.com/office/drawing/2014/main" id="{67EDA813-3E57-B29D-A50A-2D23083DF238}"/>
              </a:ext>
            </a:extLst>
          </p:cNvPr>
          <p:cNvSpPr/>
          <p:nvPr/>
        </p:nvSpPr>
        <p:spPr>
          <a:xfrm>
            <a:off x="3382700"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66" name="Rounded Rectangle 65">
            <a:extLst>
              <a:ext uri="{FF2B5EF4-FFF2-40B4-BE49-F238E27FC236}">
                <a16:creationId xmlns:a16="http://schemas.microsoft.com/office/drawing/2014/main" id="{D4FFFCB1-71C5-C490-9499-7A94902737FA}"/>
              </a:ext>
            </a:extLst>
          </p:cNvPr>
          <p:cNvSpPr/>
          <p:nvPr/>
        </p:nvSpPr>
        <p:spPr>
          <a:xfrm>
            <a:off x="4117757"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67" name="Rounded Rectangle 66">
            <a:extLst>
              <a:ext uri="{FF2B5EF4-FFF2-40B4-BE49-F238E27FC236}">
                <a16:creationId xmlns:a16="http://schemas.microsoft.com/office/drawing/2014/main" id="{B4468165-DEE8-FEB5-3842-F17D0B634CDE}"/>
              </a:ext>
            </a:extLst>
          </p:cNvPr>
          <p:cNvSpPr/>
          <p:nvPr/>
        </p:nvSpPr>
        <p:spPr>
          <a:xfrm>
            <a:off x="4852815"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68" name="TextBox 67">
            <a:extLst>
              <a:ext uri="{FF2B5EF4-FFF2-40B4-BE49-F238E27FC236}">
                <a16:creationId xmlns:a16="http://schemas.microsoft.com/office/drawing/2014/main" id="{59A1CCB4-C78E-162D-8C8F-8D4B2A850CE0}"/>
              </a:ext>
            </a:extLst>
          </p:cNvPr>
          <p:cNvSpPr txBox="1"/>
          <p:nvPr/>
        </p:nvSpPr>
        <p:spPr>
          <a:xfrm>
            <a:off x="1078977" y="877414"/>
            <a:ext cx="2208746" cy="200055"/>
          </a:xfrm>
          <a:prstGeom prst="rect">
            <a:avLst/>
          </a:prstGeom>
          <a:noFill/>
        </p:spPr>
        <p:txBody>
          <a:bodyPr wrap="square" lIns="0" tIns="0" rIns="0" bIns="0" rtlCol="0" anchor="ctr" anchorCtr="0">
            <a:spAutoFit/>
          </a:bodyPr>
          <a:lstStyle/>
          <a:p>
            <a:pPr rtl="0"/>
            <a:r>
              <a:rPr lang="de-DE" sz="1300">
                <a:latin typeface="Century Gothic" panose="020B0502020202020204" pitchFamily="34" charset="0"/>
              </a:rPr>
              <a:t>Finanzen Vorgabe 1</a:t>
            </a:r>
          </a:p>
        </p:txBody>
      </p:sp>
      <p:pic>
        <p:nvPicPr>
          <p:cNvPr id="70" name="Graphic 69" descr="Badge Folgen einfarbig">
            <a:extLst>
              <a:ext uri="{FF2B5EF4-FFF2-40B4-BE49-F238E27FC236}">
                <a16:creationId xmlns:a16="http://schemas.microsoft.com/office/drawing/2014/main" id="{85907437-9251-EC17-C2D1-4D04CAD950F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1423062"/>
            <a:ext cx="274320" cy="274320"/>
          </a:xfrm>
          <a:prstGeom prst="rect">
            <a:avLst/>
          </a:prstGeom>
        </p:spPr>
      </p:pic>
      <p:sp>
        <p:nvSpPr>
          <p:cNvPr id="71" name="Rounded Rectangle 70">
            <a:extLst>
              <a:ext uri="{FF2B5EF4-FFF2-40B4-BE49-F238E27FC236}">
                <a16:creationId xmlns:a16="http://schemas.microsoft.com/office/drawing/2014/main" id="{8ADB8A49-D685-4C9B-FD1B-589B67D1D656}"/>
              </a:ext>
            </a:extLst>
          </p:cNvPr>
          <p:cNvSpPr/>
          <p:nvPr/>
        </p:nvSpPr>
        <p:spPr>
          <a:xfrm>
            <a:off x="3382700"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72" name="Rounded Rectangle 71">
            <a:extLst>
              <a:ext uri="{FF2B5EF4-FFF2-40B4-BE49-F238E27FC236}">
                <a16:creationId xmlns:a16="http://schemas.microsoft.com/office/drawing/2014/main" id="{847D5FEC-499B-F115-B1C5-BACC9F4C8CA5}"/>
              </a:ext>
            </a:extLst>
          </p:cNvPr>
          <p:cNvSpPr/>
          <p:nvPr/>
        </p:nvSpPr>
        <p:spPr>
          <a:xfrm>
            <a:off x="4117757"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73" name="Rounded Rectangle 72">
            <a:extLst>
              <a:ext uri="{FF2B5EF4-FFF2-40B4-BE49-F238E27FC236}">
                <a16:creationId xmlns:a16="http://schemas.microsoft.com/office/drawing/2014/main" id="{FCBDB945-2054-40EB-8041-F78577EB7940}"/>
              </a:ext>
            </a:extLst>
          </p:cNvPr>
          <p:cNvSpPr/>
          <p:nvPr/>
        </p:nvSpPr>
        <p:spPr>
          <a:xfrm>
            <a:off x="4852815"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74" name="TextBox 73">
            <a:extLst>
              <a:ext uri="{FF2B5EF4-FFF2-40B4-BE49-F238E27FC236}">
                <a16:creationId xmlns:a16="http://schemas.microsoft.com/office/drawing/2014/main" id="{BC2A7AC4-02DA-59A5-906D-8D281E7A737E}"/>
              </a:ext>
            </a:extLst>
          </p:cNvPr>
          <p:cNvSpPr txBox="1"/>
          <p:nvPr/>
        </p:nvSpPr>
        <p:spPr>
          <a:xfrm>
            <a:off x="1078977" y="1461162"/>
            <a:ext cx="2208746" cy="200055"/>
          </a:xfrm>
          <a:prstGeom prst="rect">
            <a:avLst/>
          </a:prstGeom>
          <a:noFill/>
        </p:spPr>
        <p:txBody>
          <a:bodyPr wrap="square" lIns="0" tIns="0" rIns="0" bIns="0" rtlCol="0" anchor="ctr" anchorCtr="0">
            <a:spAutoFit/>
          </a:bodyPr>
          <a:lstStyle/>
          <a:p>
            <a:pPr rtl="0"/>
            <a:r>
              <a:rPr lang="de-DE" sz="1300">
                <a:latin typeface="Century Gothic" panose="020B0502020202020204" pitchFamily="34" charset="0"/>
              </a:rPr>
              <a:t>Zwei</a:t>
            </a:r>
          </a:p>
        </p:txBody>
      </p:sp>
      <p:sp>
        <p:nvSpPr>
          <p:cNvPr id="80" name="Rounded Rectangle 79">
            <a:extLst>
              <a:ext uri="{FF2B5EF4-FFF2-40B4-BE49-F238E27FC236}">
                <a16:creationId xmlns:a16="http://schemas.microsoft.com/office/drawing/2014/main" id="{A8B885A7-F67F-18BF-6771-017F8E20A164}"/>
              </a:ext>
            </a:extLst>
          </p:cNvPr>
          <p:cNvSpPr/>
          <p:nvPr/>
        </p:nvSpPr>
        <p:spPr>
          <a:xfrm>
            <a:off x="962333" y="2469344"/>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a:extLst>
              <a:ext uri="{FF2B5EF4-FFF2-40B4-BE49-F238E27FC236}">
                <a16:creationId xmlns:a16="http://schemas.microsoft.com/office/drawing/2014/main" id="{FAE1432A-DD79-277A-7DBC-22DAC5B95067}"/>
              </a:ext>
            </a:extLst>
          </p:cNvPr>
          <p:cNvSpPr/>
          <p:nvPr/>
        </p:nvSpPr>
        <p:spPr>
          <a:xfrm>
            <a:off x="3382700"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85" name="Rounded Rectangle 84">
            <a:extLst>
              <a:ext uri="{FF2B5EF4-FFF2-40B4-BE49-F238E27FC236}">
                <a16:creationId xmlns:a16="http://schemas.microsoft.com/office/drawing/2014/main" id="{B862EF7B-F14D-75D4-029D-9C69399274CF}"/>
              </a:ext>
            </a:extLst>
          </p:cNvPr>
          <p:cNvSpPr/>
          <p:nvPr/>
        </p:nvSpPr>
        <p:spPr>
          <a:xfrm>
            <a:off x="4117757"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86" name="Rounded Rectangle 85">
            <a:extLst>
              <a:ext uri="{FF2B5EF4-FFF2-40B4-BE49-F238E27FC236}">
                <a16:creationId xmlns:a16="http://schemas.microsoft.com/office/drawing/2014/main" id="{3C818B4F-0C7B-4065-977B-DE7BF43C9936}"/>
              </a:ext>
            </a:extLst>
          </p:cNvPr>
          <p:cNvSpPr/>
          <p:nvPr/>
        </p:nvSpPr>
        <p:spPr>
          <a:xfrm>
            <a:off x="4852815"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87" name="TextBox 86">
            <a:extLst>
              <a:ext uri="{FF2B5EF4-FFF2-40B4-BE49-F238E27FC236}">
                <a16:creationId xmlns:a16="http://schemas.microsoft.com/office/drawing/2014/main" id="{1E405FD2-8E8B-BE9F-8D8D-9FB32C668A3C}"/>
              </a:ext>
            </a:extLst>
          </p:cNvPr>
          <p:cNvSpPr txBox="1"/>
          <p:nvPr/>
        </p:nvSpPr>
        <p:spPr>
          <a:xfrm>
            <a:off x="1078977" y="2044910"/>
            <a:ext cx="2208746" cy="200055"/>
          </a:xfrm>
          <a:prstGeom prst="rect">
            <a:avLst/>
          </a:prstGeom>
          <a:noFill/>
        </p:spPr>
        <p:txBody>
          <a:bodyPr wrap="square" lIns="0" tIns="0" rIns="0" bIns="0" rtlCol="0" anchor="ctr" anchorCtr="0">
            <a:spAutoFit/>
          </a:bodyPr>
          <a:lstStyle/>
          <a:p>
            <a:pPr rtl="0"/>
            <a:r>
              <a:rPr lang="de-DE" sz="1300">
                <a:latin typeface="Century Gothic" panose="020B0502020202020204" pitchFamily="34" charset="0"/>
              </a:rPr>
              <a:t>Drei</a:t>
            </a:r>
          </a:p>
        </p:txBody>
      </p:sp>
      <p:pic>
        <p:nvPicPr>
          <p:cNvPr id="89" name="Graphic 88" descr="Badge Folgen einfarbig">
            <a:extLst>
              <a:ext uri="{FF2B5EF4-FFF2-40B4-BE49-F238E27FC236}">
                <a16:creationId xmlns:a16="http://schemas.microsoft.com/office/drawing/2014/main" id="{BB3B6F56-1F1D-E4E0-3074-E61588B4234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2590558"/>
            <a:ext cx="274320" cy="274320"/>
          </a:xfrm>
          <a:prstGeom prst="rect">
            <a:avLst/>
          </a:prstGeom>
        </p:spPr>
      </p:pic>
      <p:sp>
        <p:nvSpPr>
          <p:cNvPr id="90" name="Rounded Rectangle 89">
            <a:extLst>
              <a:ext uri="{FF2B5EF4-FFF2-40B4-BE49-F238E27FC236}">
                <a16:creationId xmlns:a16="http://schemas.microsoft.com/office/drawing/2014/main" id="{C6C88428-FAF7-1661-9ABE-59141777FD79}"/>
              </a:ext>
            </a:extLst>
          </p:cNvPr>
          <p:cNvSpPr/>
          <p:nvPr/>
        </p:nvSpPr>
        <p:spPr>
          <a:xfrm>
            <a:off x="3382700"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91" name="Rounded Rectangle 90">
            <a:extLst>
              <a:ext uri="{FF2B5EF4-FFF2-40B4-BE49-F238E27FC236}">
                <a16:creationId xmlns:a16="http://schemas.microsoft.com/office/drawing/2014/main" id="{4774DE6F-F70E-AA65-5E05-D37D049F0A64}"/>
              </a:ext>
            </a:extLst>
          </p:cNvPr>
          <p:cNvSpPr/>
          <p:nvPr/>
        </p:nvSpPr>
        <p:spPr>
          <a:xfrm>
            <a:off x="4117757"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92" name="Rounded Rectangle 91">
            <a:extLst>
              <a:ext uri="{FF2B5EF4-FFF2-40B4-BE49-F238E27FC236}">
                <a16:creationId xmlns:a16="http://schemas.microsoft.com/office/drawing/2014/main" id="{034ADA5A-09E6-6122-3C0F-FE940319D312}"/>
              </a:ext>
            </a:extLst>
          </p:cNvPr>
          <p:cNvSpPr/>
          <p:nvPr/>
        </p:nvSpPr>
        <p:spPr>
          <a:xfrm>
            <a:off x="4852815"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93" name="TextBox 92">
            <a:extLst>
              <a:ext uri="{FF2B5EF4-FFF2-40B4-BE49-F238E27FC236}">
                <a16:creationId xmlns:a16="http://schemas.microsoft.com/office/drawing/2014/main" id="{FBE99C12-EB72-1EB8-3EEF-C21219230F87}"/>
              </a:ext>
            </a:extLst>
          </p:cNvPr>
          <p:cNvSpPr txBox="1"/>
          <p:nvPr/>
        </p:nvSpPr>
        <p:spPr>
          <a:xfrm>
            <a:off x="1078977" y="2628658"/>
            <a:ext cx="2208746" cy="200055"/>
          </a:xfrm>
          <a:prstGeom prst="rect">
            <a:avLst/>
          </a:prstGeom>
          <a:noFill/>
        </p:spPr>
        <p:txBody>
          <a:bodyPr wrap="square" lIns="0" tIns="0" rIns="0" bIns="0" rtlCol="0" anchor="ctr" anchorCtr="0">
            <a:spAutoFit/>
          </a:bodyPr>
          <a:lstStyle/>
          <a:p>
            <a:pPr rtl="0"/>
            <a:r>
              <a:rPr lang="de-DE" sz="1300">
                <a:latin typeface="Century Gothic" panose="020B0502020202020204" pitchFamily="34" charset="0"/>
              </a:rPr>
              <a:t>Vier</a:t>
            </a:r>
          </a:p>
        </p:txBody>
      </p:sp>
      <p:pic>
        <p:nvPicPr>
          <p:cNvPr id="96" name="Graphic 95" descr="Badge Fragezeichen einfarbig">
            <a:extLst>
              <a:ext uri="{FF2B5EF4-FFF2-40B4-BE49-F238E27FC236}">
                <a16:creationId xmlns:a16="http://schemas.microsoft.com/office/drawing/2014/main" id="{A0070D90-C852-1ACB-5608-AFF321E1957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0208" y="3782455"/>
            <a:ext cx="274320" cy="274320"/>
          </a:xfrm>
          <a:prstGeom prst="rect">
            <a:avLst/>
          </a:prstGeom>
        </p:spPr>
      </p:pic>
      <p:sp>
        <p:nvSpPr>
          <p:cNvPr id="53" name="Round Same Side Corner Rectangle 52">
            <a:extLst>
              <a:ext uri="{FF2B5EF4-FFF2-40B4-BE49-F238E27FC236}">
                <a16:creationId xmlns:a16="http://schemas.microsoft.com/office/drawing/2014/main" id="{79F120E2-5754-3408-A13D-D3C998ACD194}"/>
              </a:ext>
            </a:extLst>
          </p:cNvPr>
          <p:cNvSpPr/>
          <p:nvPr/>
        </p:nvSpPr>
        <p:spPr>
          <a:xfrm rot="16200000">
            <a:off x="-864761" y="1508758"/>
            <a:ext cx="2743200" cy="457200"/>
          </a:xfrm>
          <a:prstGeom prst="round2Same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de-DE" sz="1500" spc="300">
                <a:latin typeface="Century Gothic" panose="020B0502020202020204" pitchFamily="34" charset="0"/>
              </a:rPr>
              <a:t>FINANZEN</a:t>
            </a: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rot="16200000">
            <a:off x="-864761" y="4454431"/>
            <a:ext cx="2743200" cy="457200"/>
          </a:xfrm>
          <a:prstGeom prst="round2Same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de-DE" sz="1500" spc="300">
                <a:latin typeface="Century Gothic" panose="020B0502020202020204" pitchFamily="34" charset="0"/>
              </a:rPr>
              <a:t>INTERNE PROZESSE</a:t>
            </a:r>
          </a:p>
        </p:txBody>
      </p:sp>
      <p:sp>
        <p:nvSpPr>
          <p:cNvPr id="98" name="Rounded Rectangle 97">
            <a:extLst>
              <a:ext uri="{FF2B5EF4-FFF2-40B4-BE49-F238E27FC236}">
                <a16:creationId xmlns:a16="http://schemas.microsoft.com/office/drawing/2014/main" id="{BBCE970F-696E-316F-6B93-C9E23B54A043}"/>
              </a:ext>
            </a:extLst>
          </p:cNvPr>
          <p:cNvSpPr/>
          <p:nvPr/>
        </p:nvSpPr>
        <p:spPr>
          <a:xfrm>
            <a:off x="962333" y="366377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ounded Rectangle 98">
            <a:extLst>
              <a:ext uri="{FF2B5EF4-FFF2-40B4-BE49-F238E27FC236}">
                <a16:creationId xmlns:a16="http://schemas.microsoft.com/office/drawing/2014/main" id="{42F5F928-2FEA-40D6-AEBE-5855EAEA095F}"/>
              </a:ext>
            </a:extLst>
          </p:cNvPr>
          <p:cNvSpPr/>
          <p:nvPr/>
        </p:nvSpPr>
        <p:spPr>
          <a:xfrm>
            <a:off x="962333" y="4247521"/>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a:extLst>
              <a:ext uri="{FF2B5EF4-FFF2-40B4-BE49-F238E27FC236}">
                <a16:creationId xmlns:a16="http://schemas.microsoft.com/office/drawing/2014/main" id="{FB4FC22C-2EAC-0197-F65A-2AFCE0E3770D}"/>
              </a:ext>
            </a:extLst>
          </p:cNvPr>
          <p:cNvSpPr/>
          <p:nvPr/>
        </p:nvSpPr>
        <p:spPr>
          <a:xfrm>
            <a:off x="962333" y="4831269"/>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a:extLst>
              <a:ext uri="{FF2B5EF4-FFF2-40B4-BE49-F238E27FC236}">
                <a16:creationId xmlns:a16="http://schemas.microsoft.com/office/drawing/2014/main" id="{78D2F487-1E94-F583-3275-17493D7EDAB3}"/>
              </a:ext>
            </a:extLst>
          </p:cNvPr>
          <p:cNvSpPr/>
          <p:nvPr/>
        </p:nvSpPr>
        <p:spPr>
          <a:xfrm>
            <a:off x="962333" y="541501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677C7DBC-84BD-F479-B9B9-EB4B14071E37}"/>
              </a:ext>
            </a:extLst>
          </p:cNvPr>
          <p:cNvSpPr txBox="1"/>
          <p:nvPr/>
        </p:nvSpPr>
        <p:spPr>
          <a:xfrm>
            <a:off x="962333" y="3399441"/>
            <a:ext cx="997096" cy="253916"/>
          </a:xfrm>
          <a:prstGeom prst="rect">
            <a:avLst/>
          </a:prstGeom>
          <a:noFill/>
        </p:spPr>
        <p:txBody>
          <a:bodyPr wrap="square" rtlCol="0">
            <a:spAutoFit/>
          </a:bodyPr>
          <a:lstStyle/>
          <a:p>
            <a:pPr rtl="0"/>
            <a:r>
              <a:rPr lang="de-DE" sz="1050">
                <a:solidFill>
                  <a:schemeClr val="tx1">
                    <a:lumMod val="65000"/>
                    <a:lumOff val="35000"/>
                  </a:schemeClr>
                </a:solidFill>
                <a:latin typeface="Century Gothic" panose="020B0502020202020204" pitchFamily="34" charset="0"/>
              </a:rPr>
              <a:t>Vorgaben</a:t>
            </a:r>
          </a:p>
        </p:txBody>
      </p:sp>
      <p:sp>
        <p:nvSpPr>
          <p:cNvPr id="104" name="TextBox 103">
            <a:extLst>
              <a:ext uri="{FF2B5EF4-FFF2-40B4-BE49-F238E27FC236}">
                <a16:creationId xmlns:a16="http://schemas.microsoft.com/office/drawing/2014/main" id="{D7482F62-55B6-464C-9826-07AF0AF6101C}"/>
              </a:ext>
            </a:extLst>
          </p:cNvPr>
          <p:cNvSpPr txBox="1"/>
          <p:nvPr/>
        </p:nvSpPr>
        <p:spPr>
          <a:xfrm>
            <a:off x="3355650" y="3386554"/>
            <a:ext cx="731520" cy="253916"/>
          </a:xfrm>
          <a:prstGeom prst="rect">
            <a:avLst/>
          </a:prstGeom>
          <a:noFill/>
        </p:spPr>
        <p:txBody>
          <a:bodyPr wrap="square" rtlCol="0">
            <a:spAutoFit/>
          </a:bodyPr>
          <a:lstStyle/>
          <a:p>
            <a:pPr algn="ctr" rtl="0"/>
            <a:r>
              <a:rPr lang="de-DE" sz="1050">
                <a:solidFill>
                  <a:schemeClr val="tx1">
                    <a:lumMod val="65000"/>
                    <a:lumOff val="35000"/>
                  </a:schemeClr>
                </a:solidFill>
                <a:latin typeface="Century Gothic" panose="020B0502020202020204" pitchFamily="34" charset="0"/>
              </a:rPr>
              <a:t>Ziel</a:t>
            </a:r>
          </a:p>
        </p:txBody>
      </p:sp>
      <p:sp>
        <p:nvSpPr>
          <p:cNvPr id="105" name="TextBox 104">
            <a:extLst>
              <a:ext uri="{FF2B5EF4-FFF2-40B4-BE49-F238E27FC236}">
                <a16:creationId xmlns:a16="http://schemas.microsoft.com/office/drawing/2014/main" id="{A18E97CD-2EE1-F37E-DB72-189B060C2799}"/>
              </a:ext>
            </a:extLst>
          </p:cNvPr>
          <p:cNvSpPr txBox="1"/>
          <p:nvPr/>
        </p:nvSpPr>
        <p:spPr>
          <a:xfrm>
            <a:off x="4062705" y="3386554"/>
            <a:ext cx="731520" cy="253916"/>
          </a:xfrm>
          <a:prstGeom prst="rect">
            <a:avLst/>
          </a:prstGeom>
          <a:noFill/>
        </p:spPr>
        <p:txBody>
          <a:bodyPr wrap="square" rtlCol="0">
            <a:spAutoFit/>
          </a:bodyPr>
          <a:lstStyle/>
          <a:p>
            <a:pPr algn="ctr" rtl="0"/>
            <a:r>
              <a:rPr lang="de-DE" sz="1050">
                <a:solidFill>
                  <a:schemeClr val="tx1">
                    <a:lumMod val="65000"/>
                    <a:lumOff val="35000"/>
                  </a:schemeClr>
                </a:solidFill>
                <a:latin typeface="Century Gothic" panose="020B0502020202020204" pitchFamily="34" charset="0"/>
              </a:rPr>
              <a:t>Aktuell</a:t>
            </a:r>
          </a:p>
        </p:txBody>
      </p:sp>
      <p:sp>
        <p:nvSpPr>
          <p:cNvPr id="106" name="TextBox 105">
            <a:extLst>
              <a:ext uri="{FF2B5EF4-FFF2-40B4-BE49-F238E27FC236}">
                <a16:creationId xmlns:a16="http://schemas.microsoft.com/office/drawing/2014/main" id="{CCED5E42-DA3E-83D1-165D-FC6EF597E486}"/>
              </a:ext>
            </a:extLst>
          </p:cNvPr>
          <p:cNvSpPr txBox="1"/>
          <p:nvPr/>
        </p:nvSpPr>
        <p:spPr>
          <a:xfrm>
            <a:off x="4807859" y="3386554"/>
            <a:ext cx="731520" cy="253916"/>
          </a:xfrm>
          <a:prstGeom prst="rect">
            <a:avLst/>
          </a:prstGeom>
          <a:noFill/>
        </p:spPr>
        <p:txBody>
          <a:bodyPr wrap="square" lIns="0" rIns="0" rtlCol="0">
            <a:spAutoFit/>
          </a:bodyPr>
          <a:lstStyle/>
          <a:p>
            <a:pPr algn="ctr" rtl="0"/>
            <a:r>
              <a:rPr lang="de-DE" sz="1050">
                <a:solidFill>
                  <a:schemeClr val="tx1">
                    <a:lumMod val="65000"/>
                    <a:lumOff val="35000"/>
                  </a:schemeClr>
                </a:solidFill>
                <a:latin typeface="Century Gothic" panose="020B0502020202020204" pitchFamily="34" charset="0"/>
              </a:rPr>
              <a:t>bis Ziel</a:t>
            </a:r>
          </a:p>
        </p:txBody>
      </p:sp>
      <p:sp>
        <p:nvSpPr>
          <p:cNvPr id="107" name="Rounded Rectangle 106">
            <a:extLst>
              <a:ext uri="{FF2B5EF4-FFF2-40B4-BE49-F238E27FC236}">
                <a16:creationId xmlns:a16="http://schemas.microsoft.com/office/drawing/2014/main" id="{4142C594-CA17-C339-1EE7-DB44D17390D9}"/>
              </a:ext>
            </a:extLst>
          </p:cNvPr>
          <p:cNvSpPr/>
          <p:nvPr/>
        </p:nvSpPr>
        <p:spPr>
          <a:xfrm>
            <a:off x="3382700"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08" name="Rounded Rectangle 107">
            <a:extLst>
              <a:ext uri="{FF2B5EF4-FFF2-40B4-BE49-F238E27FC236}">
                <a16:creationId xmlns:a16="http://schemas.microsoft.com/office/drawing/2014/main" id="{56157602-7DCF-E4FD-0C5B-0D5876FF35C3}"/>
              </a:ext>
            </a:extLst>
          </p:cNvPr>
          <p:cNvSpPr/>
          <p:nvPr/>
        </p:nvSpPr>
        <p:spPr>
          <a:xfrm>
            <a:off x="4117757"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09" name="Rounded Rectangle 108">
            <a:extLst>
              <a:ext uri="{FF2B5EF4-FFF2-40B4-BE49-F238E27FC236}">
                <a16:creationId xmlns:a16="http://schemas.microsoft.com/office/drawing/2014/main" id="{AC01DF64-D43A-C4A4-7403-25DB6BE2813A}"/>
              </a:ext>
            </a:extLst>
          </p:cNvPr>
          <p:cNvSpPr/>
          <p:nvPr/>
        </p:nvSpPr>
        <p:spPr>
          <a:xfrm>
            <a:off x="4852815"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10" name="TextBox 109">
            <a:extLst>
              <a:ext uri="{FF2B5EF4-FFF2-40B4-BE49-F238E27FC236}">
                <a16:creationId xmlns:a16="http://schemas.microsoft.com/office/drawing/2014/main" id="{2A8278EE-693D-D1B1-4CB8-F7433D6A1FBB}"/>
              </a:ext>
            </a:extLst>
          </p:cNvPr>
          <p:cNvSpPr txBox="1"/>
          <p:nvPr/>
        </p:nvSpPr>
        <p:spPr>
          <a:xfrm>
            <a:off x="1078977" y="3823087"/>
            <a:ext cx="2208746" cy="200055"/>
          </a:xfrm>
          <a:prstGeom prst="rect">
            <a:avLst/>
          </a:prstGeom>
          <a:noFill/>
        </p:spPr>
        <p:txBody>
          <a:bodyPr wrap="square" lIns="0" tIns="0" rIns="0" bIns="0" rtlCol="0" anchor="ctr" anchorCtr="0">
            <a:spAutoFit/>
          </a:bodyPr>
          <a:lstStyle/>
          <a:p>
            <a:pPr rtl="0"/>
            <a:r>
              <a:rPr lang="de-DE" sz="1300">
                <a:latin typeface="Century Gothic" panose="020B0502020202020204" pitchFamily="34" charset="0"/>
              </a:rPr>
              <a:t>Interne Prozesse Vorgabe 1</a:t>
            </a:r>
          </a:p>
        </p:txBody>
      </p:sp>
      <p:pic>
        <p:nvPicPr>
          <p:cNvPr id="111" name="Graphic 110" descr="Badge Folgen einfarbig">
            <a:extLst>
              <a:ext uri="{FF2B5EF4-FFF2-40B4-BE49-F238E27FC236}">
                <a16:creationId xmlns:a16="http://schemas.microsoft.com/office/drawing/2014/main" id="{19EC4C86-FA13-1A9F-3EE0-78E7AACC7B3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4368735"/>
            <a:ext cx="274320" cy="274320"/>
          </a:xfrm>
          <a:prstGeom prst="rect">
            <a:avLst/>
          </a:prstGeom>
        </p:spPr>
      </p:pic>
      <p:sp>
        <p:nvSpPr>
          <p:cNvPr id="112" name="Rounded Rectangle 111">
            <a:extLst>
              <a:ext uri="{FF2B5EF4-FFF2-40B4-BE49-F238E27FC236}">
                <a16:creationId xmlns:a16="http://schemas.microsoft.com/office/drawing/2014/main" id="{E5DA9BBF-B28E-C22A-9358-D533BCD78B25}"/>
              </a:ext>
            </a:extLst>
          </p:cNvPr>
          <p:cNvSpPr/>
          <p:nvPr/>
        </p:nvSpPr>
        <p:spPr>
          <a:xfrm>
            <a:off x="3382700"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13" name="Rounded Rectangle 112">
            <a:extLst>
              <a:ext uri="{FF2B5EF4-FFF2-40B4-BE49-F238E27FC236}">
                <a16:creationId xmlns:a16="http://schemas.microsoft.com/office/drawing/2014/main" id="{027654A0-EE2A-FB08-E1B7-E1604ACAC159}"/>
              </a:ext>
            </a:extLst>
          </p:cNvPr>
          <p:cNvSpPr/>
          <p:nvPr/>
        </p:nvSpPr>
        <p:spPr>
          <a:xfrm>
            <a:off x="4117757"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14" name="Rounded Rectangle 113">
            <a:extLst>
              <a:ext uri="{FF2B5EF4-FFF2-40B4-BE49-F238E27FC236}">
                <a16:creationId xmlns:a16="http://schemas.microsoft.com/office/drawing/2014/main" id="{2D250BFE-77FC-72AE-F5DB-2FC5799E02B5}"/>
              </a:ext>
            </a:extLst>
          </p:cNvPr>
          <p:cNvSpPr/>
          <p:nvPr/>
        </p:nvSpPr>
        <p:spPr>
          <a:xfrm>
            <a:off x="4852815"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15" name="TextBox 114">
            <a:extLst>
              <a:ext uri="{FF2B5EF4-FFF2-40B4-BE49-F238E27FC236}">
                <a16:creationId xmlns:a16="http://schemas.microsoft.com/office/drawing/2014/main" id="{46755469-ED45-E73A-D2DA-329606A1B30E}"/>
              </a:ext>
            </a:extLst>
          </p:cNvPr>
          <p:cNvSpPr txBox="1"/>
          <p:nvPr/>
        </p:nvSpPr>
        <p:spPr>
          <a:xfrm>
            <a:off x="1078977" y="4406835"/>
            <a:ext cx="2208746" cy="200055"/>
          </a:xfrm>
          <a:prstGeom prst="rect">
            <a:avLst/>
          </a:prstGeom>
          <a:noFill/>
        </p:spPr>
        <p:txBody>
          <a:bodyPr wrap="square" lIns="0" tIns="0" rIns="0" bIns="0" rtlCol="0" anchor="ctr" anchorCtr="0">
            <a:spAutoFit/>
          </a:bodyPr>
          <a:lstStyle/>
          <a:p>
            <a:pPr rtl="0"/>
            <a:r>
              <a:rPr lang="de-DE" sz="1300">
                <a:latin typeface="Century Gothic" panose="020B0502020202020204" pitchFamily="34" charset="0"/>
              </a:rPr>
              <a:t>Zwei</a:t>
            </a:r>
          </a:p>
        </p:txBody>
      </p:sp>
      <p:sp>
        <p:nvSpPr>
          <p:cNvPr id="116" name="Rounded Rectangle 115">
            <a:extLst>
              <a:ext uri="{FF2B5EF4-FFF2-40B4-BE49-F238E27FC236}">
                <a16:creationId xmlns:a16="http://schemas.microsoft.com/office/drawing/2014/main" id="{C5BF754C-1352-DF61-6D02-4069083DF35E}"/>
              </a:ext>
            </a:extLst>
          </p:cNvPr>
          <p:cNvSpPr/>
          <p:nvPr/>
        </p:nvSpPr>
        <p:spPr>
          <a:xfrm>
            <a:off x="962333" y="5415017"/>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a:extLst>
              <a:ext uri="{FF2B5EF4-FFF2-40B4-BE49-F238E27FC236}">
                <a16:creationId xmlns:a16="http://schemas.microsoft.com/office/drawing/2014/main" id="{037B6DE7-DB6C-BC5A-85C1-62F072A87613}"/>
              </a:ext>
            </a:extLst>
          </p:cNvPr>
          <p:cNvSpPr/>
          <p:nvPr/>
        </p:nvSpPr>
        <p:spPr>
          <a:xfrm>
            <a:off x="3382700"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18" name="Rounded Rectangle 117">
            <a:extLst>
              <a:ext uri="{FF2B5EF4-FFF2-40B4-BE49-F238E27FC236}">
                <a16:creationId xmlns:a16="http://schemas.microsoft.com/office/drawing/2014/main" id="{523FA936-C2D2-E0DA-104F-2A2D9684D06F}"/>
              </a:ext>
            </a:extLst>
          </p:cNvPr>
          <p:cNvSpPr/>
          <p:nvPr/>
        </p:nvSpPr>
        <p:spPr>
          <a:xfrm>
            <a:off x="4117757"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19" name="Rounded Rectangle 118">
            <a:extLst>
              <a:ext uri="{FF2B5EF4-FFF2-40B4-BE49-F238E27FC236}">
                <a16:creationId xmlns:a16="http://schemas.microsoft.com/office/drawing/2014/main" id="{C9A49668-B758-CE52-3CCA-0A29F6E6D352}"/>
              </a:ext>
            </a:extLst>
          </p:cNvPr>
          <p:cNvSpPr/>
          <p:nvPr/>
        </p:nvSpPr>
        <p:spPr>
          <a:xfrm>
            <a:off x="4852815"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20" name="TextBox 119">
            <a:extLst>
              <a:ext uri="{FF2B5EF4-FFF2-40B4-BE49-F238E27FC236}">
                <a16:creationId xmlns:a16="http://schemas.microsoft.com/office/drawing/2014/main" id="{2C52A0BA-3CF9-5EFB-03A8-27EDED587995}"/>
              </a:ext>
            </a:extLst>
          </p:cNvPr>
          <p:cNvSpPr txBox="1"/>
          <p:nvPr/>
        </p:nvSpPr>
        <p:spPr>
          <a:xfrm>
            <a:off x="1078977" y="4990583"/>
            <a:ext cx="2208746" cy="200055"/>
          </a:xfrm>
          <a:prstGeom prst="rect">
            <a:avLst/>
          </a:prstGeom>
          <a:noFill/>
        </p:spPr>
        <p:txBody>
          <a:bodyPr wrap="square" lIns="0" tIns="0" rIns="0" bIns="0" rtlCol="0" anchor="ctr" anchorCtr="0">
            <a:spAutoFit/>
          </a:bodyPr>
          <a:lstStyle/>
          <a:p>
            <a:pPr rtl="0"/>
            <a:r>
              <a:rPr lang="de-DE" sz="1300">
                <a:latin typeface="Century Gothic" panose="020B0502020202020204" pitchFamily="34" charset="0"/>
              </a:rPr>
              <a:t>Drei</a:t>
            </a:r>
          </a:p>
        </p:txBody>
      </p:sp>
      <p:pic>
        <p:nvPicPr>
          <p:cNvPr id="121" name="Graphic 120" descr="Badge Folgen einfarbig">
            <a:extLst>
              <a:ext uri="{FF2B5EF4-FFF2-40B4-BE49-F238E27FC236}">
                <a16:creationId xmlns:a16="http://schemas.microsoft.com/office/drawing/2014/main" id="{8DE80A66-FE5D-9C52-79BE-2AA62796591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5536231"/>
            <a:ext cx="274320" cy="274320"/>
          </a:xfrm>
          <a:prstGeom prst="rect">
            <a:avLst/>
          </a:prstGeom>
        </p:spPr>
      </p:pic>
      <p:sp>
        <p:nvSpPr>
          <p:cNvPr id="122" name="Rounded Rectangle 121">
            <a:extLst>
              <a:ext uri="{FF2B5EF4-FFF2-40B4-BE49-F238E27FC236}">
                <a16:creationId xmlns:a16="http://schemas.microsoft.com/office/drawing/2014/main" id="{916F08B6-6333-AC55-2F2B-7EB4F34D1FCC}"/>
              </a:ext>
            </a:extLst>
          </p:cNvPr>
          <p:cNvSpPr/>
          <p:nvPr/>
        </p:nvSpPr>
        <p:spPr>
          <a:xfrm>
            <a:off x="3382700"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23" name="Rounded Rectangle 122">
            <a:extLst>
              <a:ext uri="{FF2B5EF4-FFF2-40B4-BE49-F238E27FC236}">
                <a16:creationId xmlns:a16="http://schemas.microsoft.com/office/drawing/2014/main" id="{57A8C196-2BD3-6DEC-1165-C2AD24441C77}"/>
              </a:ext>
            </a:extLst>
          </p:cNvPr>
          <p:cNvSpPr/>
          <p:nvPr/>
        </p:nvSpPr>
        <p:spPr>
          <a:xfrm>
            <a:off x="4117757"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24" name="Rounded Rectangle 123">
            <a:extLst>
              <a:ext uri="{FF2B5EF4-FFF2-40B4-BE49-F238E27FC236}">
                <a16:creationId xmlns:a16="http://schemas.microsoft.com/office/drawing/2014/main" id="{8FA6D306-1057-A14C-6A2A-6F0E1EEE12D9}"/>
              </a:ext>
            </a:extLst>
          </p:cNvPr>
          <p:cNvSpPr/>
          <p:nvPr/>
        </p:nvSpPr>
        <p:spPr>
          <a:xfrm>
            <a:off x="4852815"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25" name="TextBox 124">
            <a:extLst>
              <a:ext uri="{FF2B5EF4-FFF2-40B4-BE49-F238E27FC236}">
                <a16:creationId xmlns:a16="http://schemas.microsoft.com/office/drawing/2014/main" id="{3442D1C5-3647-FB94-2733-FC58F566FD07}"/>
              </a:ext>
            </a:extLst>
          </p:cNvPr>
          <p:cNvSpPr txBox="1"/>
          <p:nvPr/>
        </p:nvSpPr>
        <p:spPr>
          <a:xfrm>
            <a:off x="1078977" y="5574331"/>
            <a:ext cx="2208746" cy="200055"/>
          </a:xfrm>
          <a:prstGeom prst="rect">
            <a:avLst/>
          </a:prstGeom>
          <a:noFill/>
        </p:spPr>
        <p:txBody>
          <a:bodyPr wrap="square" lIns="0" tIns="0" rIns="0" bIns="0" rtlCol="0" anchor="ctr" anchorCtr="0">
            <a:spAutoFit/>
          </a:bodyPr>
          <a:lstStyle/>
          <a:p>
            <a:pPr rtl="0"/>
            <a:r>
              <a:rPr lang="de-DE" sz="1300">
                <a:latin typeface="Century Gothic" panose="020B0502020202020204" pitchFamily="34" charset="0"/>
              </a:rPr>
              <a:t>Vier</a:t>
            </a:r>
          </a:p>
        </p:txBody>
      </p:sp>
      <p:sp>
        <p:nvSpPr>
          <p:cNvPr id="129" name="Rounded Rectangle 128">
            <a:extLst>
              <a:ext uri="{FF2B5EF4-FFF2-40B4-BE49-F238E27FC236}">
                <a16:creationId xmlns:a16="http://schemas.microsoft.com/office/drawing/2014/main" id="{EA0378DE-E84C-B206-9C55-D1084B6A8AC3}"/>
              </a:ext>
            </a:extLst>
          </p:cNvPr>
          <p:cNvSpPr/>
          <p:nvPr/>
        </p:nvSpPr>
        <p:spPr>
          <a:xfrm>
            <a:off x="6370791" y="718100"/>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ounded Rectangle 129">
            <a:extLst>
              <a:ext uri="{FF2B5EF4-FFF2-40B4-BE49-F238E27FC236}">
                <a16:creationId xmlns:a16="http://schemas.microsoft.com/office/drawing/2014/main" id="{B3156CB7-B183-9523-C190-3BC0E23C3681}"/>
              </a:ext>
            </a:extLst>
          </p:cNvPr>
          <p:cNvSpPr/>
          <p:nvPr/>
        </p:nvSpPr>
        <p:spPr>
          <a:xfrm>
            <a:off x="6370791" y="1301848"/>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a:extLst>
              <a:ext uri="{FF2B5EF4-FFF2-40B4-BE49-F238E27FC236}">
                <a16:creationId xmlns:a16="http://schemas.microsoft.com/office/drawing/2014/main" id="{3BF96870-5B84-07DD-F8B0-48D6A112F58F}"/>
              </a:ext>
            </a:extLst>
          </p:cNvPr>
          <p:cNvSpPr/>
          <p:nvPr/>
        </p:nvSpPr>
        <p:spPr>
          <a:xfrm>
            <a:off x="6370791" y="188559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a:extLst>
              <a:ext uri="{FF2B5EF4-FFF2-40B4-BE49-F238E27FC236}">
                <a16:creationId xmlns:a16="http://schemas.microsoft.com/office/drawing/2014/main" id="{12E6DFE1-DF57-CEA7-6B78-0C56E4F2E294}"/>
              </a:ext>
            </a:extLst>
          </p:cNvPr>
          <p:cNvSpPr/>
          <p:nvPr/>
        </p:nvSpPr>
        <p:spPr>
          <a:xfrm>
            <a:off x="6370791" y="246934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142F8DC5-3D12-979D-9948-75B563E0B123}"/>
              </a:ext>
            </a:extLst>
          </p:cNvPr>
          <p:cNvSpPr txBox="1"/>
          <p:nvPr/>
        </p:nvSpPr>
        <p:spPr>
          <a:xfrm>
            <a:off x="6370791" y="453768"/>
            <a:ext cx="997096" cy="253916"/>
          </a:xfrm>
          <a:prstGeom prst="rect">
            <a:avLst/>
          </a:prstGeom>
          <a:noFill/>
        </p:spPr>
        <p:txBody>
          <a:bodyPr wrap="square" rtlCol="0">
            <a:spAutoFit/>
          </a:bodyPr>
          <a:lstStyle/>
          <a:p>
            <a:pPr rtl="0"/>
            <a:r>
              <a:rPr lang="de-DE" sz="1050">
                <a:solidFill>
                  <a:schemeClr val="tx1">
                    <a:lumMod val="65000"/>
                    <a:lumOff val="35000"/>
                  </a:schemeClr>
                </a:solidFill>
                <a:latin typeface="Century Gothic" panose="020B0502020202020204" pitchFamily="34" charset="0"/>
              </a:rPr>
              <a:t>Vorgaben</a:t>
            </a:r>
          </a:p>
        </p:txBody>
      </p:sp>
      <p:pic>
        <p:nvPicPr>
          <p:cNvPr id="134" name="Graphic 133" descr="Badge Folgen einfarbig">
            <a:extLst>
              <a:ext uri="{FF2B5EF4-FFF2-40B4-BE49-F238E27FC236}">
                <a16:creationId xmlns:a16="http://schemas.microsoft.com/office/drawing/2014/main" id="{9EE9B47F-DD2F-46E9-E475-0407619E4CE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839314"/>
            <a:ext cx="274320" cy="274320"/>
          </a:xfrm>
          <a:prstGeom prst="rect">
            <a:avLst/>
          </a:prstGeom>
        </p:spPr>
      </p:pic>
      <p:sp>
        <p:nvSpPr>
          <p:cNvPr id="135" name="TextBox 134">
            <a:extLst>
              <a:ext uri="{FF2B5EF4-FFF2-40B4-BE49-F238E27FC236}">
                <a16:creationId xmlns:a16="http://schemas.microsoft.com/office/drawing/2014/main" id="{2E61FBB8-EB10-AFD9-4126-B619668D106C}"/>
              </a:ext>
            </a:extLst>
          </p:cNvPr>
          <p:cNvSpPr txBox="1"/>
          <p:nvPr/>
        </p:nvSpPr>
        <p:spPr>
          <a:xfrm>
            <a:off x="8764108" y="440881"/>
            <a:ext cx="731520" cy="253916"/>
          </a:xfrm>
          <a:prstGeom prst="rect">
            <a:avLst/>
          </a:prstGeom>
          <a:noFill/>
        </p:spPr>
        <p:txBody>
          <a:bodyPr wrap="square" rtlCol="0">
            <a:spAutoFit/>
          </a:bodyPr>
          <a:lstStyle/>
          <a:p>
            <a:pPr algn="ctr" rtl="0"/>
            <a:r>
              <a:rPr lang="de-DE" sz="1050">
                <a:solidFill>
                  <a:schemeClr val="tx1">
                    <a:lumMod val="65000"/>
                    <a:lumOff val="35000"/>
                  </a:schemeClr>
                </a:solidFill>
                <a:latin typeface="Century Gothic" panose="020B0502020202020204" pitchFamily="34" charset="0"/>
              </a:rPr>
              <a:t>Ziel</a:t>
            </a:r>
          </a:p>
        </p:txBody>
      </p:sp>
      <p:sp>
        <p:nvSpPr>
          <p:cNvPr id="136" name="TextBox 135">
            <a:extLst>
              <a:ext uri="{FF2B5EF4-FFF2-40B4-BE49-F238E27FC236}">
                <a16:creationId xmlns:a16="http://schemas.microsoft.com/office/drawing/2014/main" id="{CDC63885-F4EC-C696-BD02-C12F2C0D759B}"/>
              </a:ext>
            </a:extLst>
          </p:cNvPr>
          <p:cNvSpPr txBox="1"/>
          <p:nvPr/>
        </p:nvSpPr>
        <p:spPr>
          <a:xfrm>
            <a:off x="9471163" y="440881"/>
            <a:ext cx="731520" cy="253916"/>
          </a:xfrm>
          <a:prstGeom prst="rect">
            <a:avLst/>
          </a:prstGeom>
          <a:noFill/>
        </p:spPr>
        <p:txBody>
          <a:bodyPr wrap="square" rtlCol="0">
            <a:spAutoFit/>
          </a:bodyPr>
          <a:lstStyle/>
          <a:p>
            <a:pPr algn="ctr" rtl="0"/>
            <a:r>
              <a:rPr lang="de-DE" sz="1050">
                <a:solidFill>
                  <a:schemeClr val="tx1">
                    <a:lumMod val="65000"/>
                    <a:lumOff val="35000"/>
                  </a:schemeClr>
                </a:solidFill>
                <a:latin typeface="Century Gothic" panose="020B0502020202020204" pitchFamily="34" charset="0"/>
              </a:rPr>
              <a:t>Aktuell</a:t>
            </a:r>
          </a:p>
        </p:txBody>
      </p:sp>
      <p:sp>
        <p:nvSpPr>
          <p:cNvPr id="137" name="TextBox 136">
            <a:extLst>
              <a:ext uri="{FF2B5EF4-FFF2-40B4-BE49-F238E27FC236}">
                <a16:creationId xmlns:a16="http://schemas.microsoft.com/office/drawing/2014/main" id="{7BD7045A-34FC-BE7F-4AC9-79468765B6A7}"/>
              </a:ext>
            </a:extLst>
          </p:cNvPr>
          <p:cNvSpPr txBox="1"/>
          <p:nvPr/>
        </p:nvSpPr>
        <p:spPr>
          <a:xfrm>
            <a:off x="10216317" y="440881"/>
            <a:ext cx="731520" cy="253916"/>
          </a:xfrm>
          <a:prstGeom prst="rect">
            <a:avLst/>
          </a:prstGeom>
          <a:noFill/>
        </p:spPr>
        <p:txBody>
          <a:bodyPr wrap="square" lIns="0" rIns="0" rtlCol="0">
            <a:spAutoFit/>
          </a:bodyPr>
          <a:lstStyle/>
          <a:p>
            <a:pPr algn="ctr" rtl="0"/>
            <a:r>
              <a:rPr lang="de-DE" sz="1050">
                <a:solidFill>
                  <a:schemeClr val="tx1">
                    <a:lumMod val="65000"/>
                    <a:lumOff val="35000"/>
                  </a:schemeClr>
                </a:solidFill>
                <a:latin typeface="Century Gothic" panose="020B0502020202020204" pitchFamily="34" charset="0"/>
              </a:rPr>
              <a:t>bis Ziel</a:t>
            </a:r>
          </a:p>
        </p:txBody>
      </p:sp>
      <p:sp>
        <p:nvSpPr>
          <p:cNvPr id="138" name="Rounded Rectangle 137">
            <a:extLst>
              <a:ext uri="{FF2B5EF4-FFF2-40B4-BE49-F238E27FC236}">
                <a16:creationId xmlns:a16="http://schemas.microsoft.com/office/drawing/2014/main" id="{435CE37E-C0ED-CAD1-674A-EC3C9340B22F}"/>
              </a:ext>
            </a:extLst>
          </p:cNvPr>
          <p:cNvSpPr/>
          <p:nvPr/>
        </p:nvSpPr>
        <p:spPr>
          <a:xfrm>
            <a:off x="8791158"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39" name="Rounded Rectangle 138">
            <a:extLst>
              <a:ext uri="{FF2B5EF4-FFF2-40B4-BE49-F238E27FC236}">
                <a16:creationId xmlns:a16="http://schemas.microsoft.com/office/drawing/2014/main" id="{98F8B698-B155-5DA5-6B85-E6E98E0BB099}"/>
              </a:ext>
            </a:extLst>
          </p:cNvPr>
          <p:cNvSpPr/>
          <p:nvPr/>
        </p:nvSpPr>
        <p:spPr>
          <a:xfrm>
            <a:off x="9526215"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40" name="Rounded Rectangle 139">
            <a:extLst>
              <a:ext uri="{FF2B5EF4-FFF2-40B4-BE49-F238E27FC236}">
                <a16:creationId xmlns:a16="http://schemas.microsoft.com/office/drawing/2014/main" id="{31FAF99F-9D8B-87F6-411D-1CB4EC01B755}"/>
              </a:ext>
            </a:extLst>
          </p:cNvPr>
          <p:cNvSpPr/>
          <p:nvPr/>
        </p:nvSpPr>
        <p:spPr>
          <a:xfrm>
            <a:off x="10261273"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41" name="TextBox 140">
            <a:extLst>
              <a:ext uri="{FF2B5EF4-FFF2-40B4-BE49-F238E27FC236}">
                <a16:creationId xmlns:a16="http://schemas.microsoft.com/office/drawing/2014/main" id="{8D7E1DC6-F9FF-CD93-5F44-46A55F898684}"/>
              </a:ext>
            </a:extLst>
          </p:cNvPr>
          <p:cNvSpPr txBox="1"/>
          <p:nvPr/>
        </p:nvSpPr>
        <p:spPr>
          <a:xfrm>
            <a:off x="6487435" y="877414"/>
            <a:ext cx="2208746" cy="200055"/>
          </a:xfrm>
          <a:prstGeom prst="rect">
            <a:avLst/>
          </a:prstGeom>
          <a:noFill/>
        </p:spPr>
        <p:txBody>
          <a:bodyPr wrap="square" lIns="0" tIns="0" rIns="0" bIns="0" rtlCol="0" anchor="ctr" anchorCtr="0">
            <a:spAutoFit/>
          </a:bodyPr>
          <a:lstStyle/>
          <a:p>
            <a:pPr rtl="0"/>
            <a:r>
              <a:rPr lang="de-DE" sz="1300">
                <a:latin typeface="Century Gothic" panose="020B0502020202020204" pitchFamily="34" charset="0"/>
              </a:rPr>
              <a:t>Kundschaft Vorgabe 1</a:t>
            </a:r>
          </a:p>
        </p:txBody>
      </p:sp>
      <p:pic>
        <p:nvPicPr>
          <p:cNvPr id="142" name="Graphic 141" descr="Badge Folgen einfarbig">
            <a:extLst>
              <a:ext uri="{FF2B5EF4-FFF2-40B4-BE49-F238E27FC236}">
                <a16:creationId xmlns:a16="http://schemas.microsoft.com/office/drawing/2014/main" id="{DD3F63FD-5528-75ED-19A1-2491E991CAD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1423062"/>
            <a:ext cx="274320" cy="274320"/>
          </a:xfrm>
          <a:prstGeom prst="rect">
            <a:avLst/>
          </a:prstGeom>
        </p:spPr>
      </p:pic>
      <p:sp>
        <p:nvSpPr>
          <p:cNvPr id="143" name="Rounded Rectangle 142">
            <a:extLst>
              <a:ext uri="{FF2B5EF4-FFF2-40B4-BE49-F238E27FC236}">
                <a16:creationId xmlns:a16="http://schemas.microsoft.com/office/drawing/2014/main" id="{DD685DBD-B5CE-D888-046C-C2D98462C146}"/>
              </a:ext>
            </a:extLst>
          </p:cNvPr>
          <p:cNvSpPr/>
          <p:nvPr/>
        </p:nvSpPr>
        <p:spPr>
          <a:xfrm>
            <a:off x="8791158"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44" name="Rounded Rectangle 143">
            <a:extLst>
              <a:ext uri="{FF2B5EF4-FFF2-40B4-BE49-F238E27FC236}">
                <a16:creationId xmlns:a16="http://schemas.microsoft.com/office/drawing/2014/main" id="{0AB1E326-6134-103B-F410-C543A7AFD0F7}"/>
              </a:ext>
            </a:extLst>
          </p:cNvPr>
          <p:cNvSpPr/>
          <p:nvPr/>
        </p:nvSpPr>
        <p:spPr>
          <a:xfrm>
            <a:off x="9526215"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45" name="Rounded Rectangle 144">
            <a:extLst>
              <a:ext uri="{FF2B5EF4-FFF2-40B4-BE49-F238E27FC236}">
                <a16:creationId xmlns:a16="http://schemas.microsoft.com/office/drawing/2014/main" id="{9830541A-C81E-84D9-3E97-6FC4D947D443}"/>
              </a:ext>
            </a:extLst>
          </p:cNvPr>
          <p:cNvSpPr/>
          <p:nvPr/>
        </p:nvSpPr>
        <p:spPr>
          <a:xfrm>
            <a:off x="10261273"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46" name="TextBox 145">
            <a:extLst>
              <a:ext uri="{FF2B5EF4-FFF2-40B4-BE49-F238E27FC236}">
                <a16:creationId xmlns:a16="http://schemas.microsoft.com/office/drawing/2014/main" id="{122F3802-4B5C-D607-8FAC-84DBB66EFA13}"/>
              </a:ext>
            </a:extLst>
          </p:cNvPr>
          <p:cNvSpPr txBox="1"/>
          <p:nvPr/>
        </p:nvSpPr>
        <p:spPr>
          <a:xfrm>
            <a:off x="6487435" y="1461162"/>
            <a:ext cx="2208746" cy="200055"/>
          </a:xfrm>
          <a:prstGeom prst="rect">
            <a:avLst/>
          </a:prstGeom>
          <a:noFill/>
        </p:spPr>
        <p:txBody>
          <a:bodyPr wrap="square" lIns="0" tIns="0" rIns="0" bIns="0" rtlCol="0" anchor="ctr" anchorCtr="0">
            <a:spAutoFit/>
          </a:bodyPr>
          <a:lstStyle/>
          <a:p>
            <a:pPr rtl="0"/>
            <a:r>
              <a:rPr lang="de-DE" sz="1300">
                <a:latin typeface="Century Gothic" panose="020B0502020202020204" pitchFamily="34" charset="0"/>
              </a:rPr>
              <a:t>Zwei</a:t>
            </a:r>
          </a:p>
        </p:txBody>
      </p:sp>
      <p:sp>
        <p:nvSpPr>
          <p:cNvPr id="147" name="Rounded Rectangle 146">
            <a:extLst>
              <a:ext uri="{FF2B5EF4-FFF2-40B4-BE49-F238E27FC236}">
                <a16:creationId xmlns:a16="http://schemas.microsoft.com/office/drawing/2014/main" id="{661AD70A-2EFB-EBE9-6B97-60C0FF892224}"/>
              </a:ext>
            </a:extLst>
          </p:cNvPr>
          <p:cNvSpPr/>
          <p:nvPr/>
        </p:nvSpPr>
        <p:spPr>
          <a:xfrm>
            <a:off x="6370791" y="2469344"/>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a:extLst>
              <a:ext uri="{FF2B5EF4-FFF2-40B4-BE49-F238E27FC236}">
                <a16:creationId xmlns:a16="http://schemas.microsoft.com/office/drawing/2014/main" id="{B73A5713-246A-9586-99E5-DD6FA5E90676}"/>
              </a:ext>
            </a:extLst>
          </p:cNvPr>
          <p:cNvSpPr/>
          <p:nvPr/>
        </p:nvSpPr>
        <p:spPr>
          <a:xfrm>
            <a:off x="8791158"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49" name="Rounded Rectangle 148">
            <a:extLst>
              <a:ext uri="{FF2B5EF4-FFF2-40B4-BE49-F238E27FC236}">
                <a16:creationId xmlns:a16="http://schemas.microsoft.com/office/drawing/2014/main" id="{8C082FC5-D763-7870-4027-7F768834020B}"/>
              </a:ext>
            </a:extLst>
          </p:cNvPr>
          <p:cNvSpPr/>
          <p:nvPr/>
        </p:nvSpPr>
        <p:spPr>
          <a:xfrm>
            <a:off x="9526215"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50" name="Rounded Rectangle 149">
            <a:extLst>
              <a:ext uri="{FF2B5EF4-FFF2-40B4-BE49-F238E27FC236}">
                <a16:creationId xmlns:a16="http://schemas.microsoft.com/office/drawing/2014/main" id="{7768853E-764C-11A5-45C0-CFD30BC91ED5}"/>
              </a:ext>
            </a:extLst>
          </p:cNvPr>
          <p:cNvSpPr/>
          <p:nvPr/>
        </p:nvSpPr>
        <p:spPr>
          <a:xfrm>
            <a:off x="10261273"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51" name="TextBox 150">
            <a:extLst>
              <a:ext uri="{FF2B5EF4-FFF2-40B4-BE49-F238E27FC236}">
                <a16:creationId xmlns:a16="http://schemas.microsoft.com/office/drawing/2014/main" id="{5FC363A5-D6A5-90E4-45A8-838BBD013F36}"/>
              </a:ext>
            </a:extLst>
          </p:cNvPr>
          <p:cNvSpPr txBox="1"/>
          <p:nvPr/>
        </p:nvSpPr>
        <p:spPr>
          <a:xfrm>
            <a:off x="6487435" y="2044910"/>
            <a:ext cx="2208746" cy="200055"/>
          </a:xfrm>
          <a:prstGeom prst="rect">
            <a:avLst/>
          </a:prstGeom>
          <a:noFill/>
        </p:spPr>
        <p:txBody>
          <a:bodyPr wrap="square" lIns="0" tIns="0" rIns="0" bIns="0" rtlCol="0" anchor="ctr" anchorCtr="0">
            <a:spAutoFit/>
          </a:bodyPr>
          <a:lstStyle/>
          <a:p>
            <a:pPr rtl="0"/>
            <a:r>
              <a:rPr lang="de-DE" sz="1300">
                <a:latin typeface="Century Gothic" panose="020B0502020202020204" pitchFamily="34" charset="0"/>
              </a:rPr>
              <a:t>Vorgabe 1</a:t>
            </a:r>
          </a:p>
        </p:txBody>
      </p:sp>
      <p:pic>
        <p:nvPicPr>
          <p:cNvPr id="152" name="Graphic 151" descr="Badge Folgen einfarbig">
            <a:extLst>
              <a:ext uri="{FF2B5EF4-FFF2-40B4-BE49-F238E27FC236}">
                <a16:creationId xmlns:a16="http://schemas.microsoft.com/office/drawing/2014/main" id="{970B9001-1B9D-AEFC-3021-0CD9497ED39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2590558"/>
            <a:ext cx="274320" cy="274320"/>
          </a:xfrm>
          <a:prstGeom prst="rect">
            <a:avLst/>
          </a:prstGeom>
        </p:spPr>
      </p:pic>
      <p:sp>
        <p:nvSpPr>
          <p:cNvPr id="153" name="Rounded Rectangle 152">
            <a:extLst>
              <a:ext uri="{FF2B5EF4-FFF2-40B4-BE49-F238E27FC236}">
                <a16:creationId xmlns:a16="http://schemas.microsoft.com/office/drawing/2014/main" id="{3ECA189F-2F2B-0DFD-ADB1-A5A4EB4BDAC1}"/>
              </a:ext>
            </a:extLst>
          </p:cNvPr>
          <p:cNvSpPr/>
          <p:nvPr/>
        </p:nvSpPr>
        <p:spPr>
          <a:xfrm>
            <a:off x="8791158"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54" name="Rounded Rectangle 153">
            <a:extLst>
              <a:ext uri="{FF2B5EF4-FFF2-40B4-BE49-F238E27FC236}">
                <a16:creationId xmlns:a16="http://schemas.microsoft.com/office/drawing/2014/main" id="{A8D07499-AA7B-CB71-9CE4-25C414B4A170}"/>
              </a:ext>
            </a:extLst>
          </p:cNvPr>
          <p:cNvSpPr/>
          <p:nvPr/>
        </p:nvSpPr>
        <p:spPr>
          <a:xfrm>
            <a:off x="9526215"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55" name="Rounded Rectangle 154">
            <a:extLst>
              <a:ext uri="{FF2B5EF4-FFF2-40B4-BE49-F238E27FC236}">
                <a16:creationId xmlns:a16="http://schemas.microsoft.com/office/drawing/2014/main" id="{6D821AB0-A7CE-22C1-4712-379006FE7F8A}"/>
              </a:ext>
            </a:extLst>
          </p:cNvPr>
          <p:cNvSpPr/>
          <p:nvPr/>
        </p:nvSpPr>
        <p:spPr>
          <a:xfrm>
            <a:off x="10261273"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56" name="TextBox 155">
            <a:extLst>
              <a:ext uri="{FF2B5EF4-FFF2-40B4-BE49-F238E27FC236}">
                <a16:creationId xmlns:a16="http://schemas.microsoft.com/office/drawing/2014/main" id="{5C998A96-4157-0166-ACD9-457CACCA0484}"/>
              </a:ext>
            </a:extLst>
          </p:cNvPr>
          <p:cNvSpPr txBox="1"/>
          <p:nvPr/>
        </p:nvSpPr>
        <p:spPr>
          <a:xfrm>
            <a:off x="6487435" y="2628658"/>
            <a:ext cx="2208746" cy="200055"/>
          </a:xfrm>
          <a:prstGeom prst="rect">
            <a:avLst/>
          </a:prstGeom>
          <a:noFill/>
        </p:spPr>
        <p:txBody>
          <a:bodyPr wrap="square" lIns="0" tIns="0" rIns="0" bIns="0" rtlCol="0" anchor="ctr" anchorCtr="0">
            <a:spAutoFit/>
          </a:bodyPr>
          <a:lstStyle/>
          <a:p>
            <a:pPr rtl="0"/>
            <a:r>
              <a:rPr lang="de-DE" sz="1300">
                <a:latin typeface="Century Gothic" panose="020B0502020202020204" pitchFamily="34" charset="0"/>
              </a:rPr>
              <a:t>Vorgabe 1</a:t>
            </a:r>
          </a:p>
        </p:txBody>
      </p:sp>
      <p:pic>
        <p:nvPicPr>
          <p:cNvPr id="158" name="Graphic 157" descr="Badge Fragezeichen einfarbig">
            <a:extLst>
              <a:ext uri="{FF2B5EF4-FFF2-40B4-BE49-F238E27FC236}">
                <a16:creationId xmlns:a16="http://schemas.microsoft.com/office/drawing/2014/main" id="{E8E46B3A-76C4-BE5A-55DC-C519399C2F22}"/>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068666" y="4950514"/>
            <a:ext cx="274320" cy="274320"/>
          </a:xfrm>
          <a:prstGeom prst="rect">
            <a:avLst/>
          </a:prstGeom>
        </p:spPr>
      </p:pic>
      <p:sp>
        <p:nvSpPr>
          <p:cNvPr id="159" name="Rounded Rectangle 158">
            <a:extLst>
              <a:ext uri="{FF2B5EF4-FFF2-40B4-BE49-F238E27FC236}">
                <a16:creationId xmlns:a16="http://schemas.microsoft.com/office/drawing/2014/main" id="{D9E2A255-E310-4309-BCB8-34916C0FDBFF}"/>
              </a:ext>
            </a:extLst>
          </p:cNvPr>
          <p:cNvSpPr/>
          <p:nvPr/>
        </p:nvSpPr>
        <p:spPr>
          <a:xfrm>
            <a:off x="6370791" y="366377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ounded Rectangle 159">
            <a:extLst>
              <a:ext uri="{FF2B5EF4-FFF2-40B4-BE49-F238E27FC236}">
                <a16:creationId xmlns:a16="http://schemas.microsoft.com/office/drawing/2014/main" id="{828D3662-36B5-63D1-6CA5-5C71443AF586}"/>
              </a:ext>
            </a:extLst>
          </p:cNvPr>
          <p:cNvSpPr/>
          <p:nvPr/>
        </p:nvSpPr>
        <p:spPr>
          <a:xfrm>
            <a:off x="6370791" y="4247521"/>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a:extLst>
              <a:ext uri="{FF2B5EF4-FFF2-40B4-BE49-F238E27FC236}">
                <a16:creationId xmlns:a16="http://schemas.microsoft.com/office/drawing/2014/main" id="{80F9EE9E-E42F-414C-BA32-80B668A3113B}"/>
              </a:ext>
            </a:extLst>
          </p:cNvPr>
          <p:cNvSpPr/>
          <p:nvPr/>
        </p:nvSpPr>
        <p:spPr>
          <a:xfrm>
            <a:off x="6370791" y="4831269"/>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a:extLst>
              <a:ext uri="{FF2B5EF4-FFF2-40B4-BE49-F238E27FC236}">
                <a16:creationId xmlns:a16="http://schemas.microsoft.com/office/drawing/2014/main" id="{AFB8CD3A-D990-10DB-D95A-36D051DC25D0}"/>
              </a:ext>
            </a:extLst>
          </p:cNvPr>
          <p:cNvSpPr/>
          <p:nvPr/>
        </p:nvSpPr>
        <p:spPr>
          <a:xfrm>
            <a:off x="6370791" y="541501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F7A49DD5-9382-B913-1848-6BDDA4602B5F}"/>
              </a:ext>
            </a:extLst>
          </p:cNvPr>
          <p:cNvSpPr txBox="1"/>
          <p:nvPr/>
        </p:nvSpPr>
        <p:spPr>
          <a:xfrm>
            <a:off x="6370791" y="3399441"/>
            <a:ext cx="997096" cy="253916"/>
          </a:xfrm>
          <a:prstGeom prst="rect">
            <a:avLst/>
          </a:prstGeom>
          <a:noFill/>
        </p:spPr>
        <p:txBody>
          <a:bodyPr wrap="square" rtlCol="0">
            <a:spAutoFit/>
          </a:bodyPr>
          <a:lstStyle/>
          <a:p>
            <a:pPr rtl="0"/>
            <a:r>
              <a:rPr lang="de-DE" sz="1050">
                <a:solidFill>
                  <a:schemeClr val="tx1">
                    <a:lumMod val="65000"/>
                    <a:lumOff val="35000"/>
                  </a:schemeClr>
                </a:solidFill>
                <a:latin typeface="Century Gothic" panose="020B0502020202020204" pitchFamily="34" charset="0"/>
              </a:rPr>
              <a:t>Vorgaben</a:t>
            </a:r>
          </a:p>
        </p:txBody>
      </p:sp>
      <p:sp>
        <p:nvSpPr>
          <p:cNvPr id="165" name="TextBox 164">
            <a:extLst>
              <a:ext uri="{FF2B5EF4-FFF2-40B4-BE49-F238E27FC236}">
                <a16:creationId xmlns:a16="http://schemas.microsoft.com/office/drawing/2014/main" id="{CCDFF0F6-2E1F-26A1-0DA5-681E9C54BEAB}"/>
              </a:ext>
            </a:extLst>
          </p:cNvPr>
          <p:cNvSpPr txBox="1"/>
          <p:nvPr/>
        </p:nvSpPr>
        <p:spPr>
          <a:xfrm>
            <a:off x="8764108" y="3386554"/>
            <a:ext cx="731520" cy="253916"/>
          </a:xfrm>
          <a:prstGeom prst="rect">
            <a:avLst/>
          </a:prstGeom>
          <a:noFill/>
        </p:spPr>
        <p:txBody>
          <a:bodyPr wrap="square" rtlCol="0">
            <a:spAutoFit/>
          </a:bodyPr>
          <a:lstStyle/>
          <a:p>
            <a:pPr algn="ctr" rtl="0"/>
            <a:r>
              <a:rPr lang="de-DE" sz="1050">
                <a:solidFill>
                  <a:schemeClr val="tx1">
                    <a:lumMod val="65000"/>
                    <a:lumOff val="35000"/>
                  </a:schemeClr>
                </a:solidFill>
                <a:latin typeface="Century Gothic" panose="020B0502020202020204" pitchFamily="34" charset="0"/>
              </a:rPr>
              <a:t>Ziel</a:t>
            </a:r>
          </a:p>
        </p:txBody>
      </p:sp>
      <p:sp>
        <p:nvSpPr>
          <p:cNvPr id="166" name="TextBox 165">
            <a:extLst>
              <a:ext uri="{FF2B5EF4-FFF2-40B4-BE49-F238E27FC236}">
                <a16:creationId xmlns:a16="http://schemas.microsoft.com/office/drawing/2014/main" id="{79D54E9E-A7B3-62BE-BAC6-CCB6FD7DF0C3}"/>
              </a:ext>
            </a:extLst>
          </p:cNvPr>
          <p:cNvSpPr txBox="1"/>
          <p:nvPr/>
        </p:nvSpPr>
        <p:spPr>
          <a:xfrm>
            <a:off x="9471163" y="3386554"/>
            <a:ext cx="731520" cy="253916"/>
          </a:xfrm>
          <a:prstGeom prst="rect">
            <a:avLst/>
          </a:prstGeom>
          <a:noFill/>
        </p:spPr>
        <p:txBody>
          <a:bodyPr wrap="square" rtlCol="0">
            <a:spAutoFit/>
          </a:bodyPr>
          <a:lstStyle/>
          <a:p>
            <a:pPr algn="ctr" rtl="0"/>
            <a:r>
              <a:rPr lang="de-DE" sz="1050">
                <a:solidFill>
                  <a:schemeClr val="tx1">
                    <a:lumMod val="65000"/>
                    <a:lumOff val="35000"/>
                  </a:schemeClr>
                </a:solidFill>
                <a:latin typeface="Century Gothic" panose="020B0502020202020204" pitchFamily="34" charset="0"/>
              </a:rPr>
              <a:t>Aktuell</a:t>
            </a:r>
          </a:p>
        </p:txBody>
      </p:sp>
      <p:sp>
        <p:nvSpPr>
          <p:cNvPr id="167" name="TextBox 166">
            <a:extLst>
              <a:ext uri="{FF2B5EF4-FFF2-40B4-BE49-F238E27FC236}">
                <a16:creationId xmlns:a16="http://schemas.microsoft.com/office/drawing/2014/main" id="{317770DE-8389-C383-6DEA-7134D882BDAE}"/>
              </a:ext>
            </a:extLst>
          </p:cNvPr>
          <p:cNvSpPr txBox="1"/>
          <p:nvPr/>
        </p:nvSpPr>
        <p:spPr>
          <a:xfrm>
            <a:off x="10216317" y="3386554"/>
            <a:ext cx="731520" cy="253916"/>
          </a:xfrm>
          <a:prstGeom prst="rect">
            <a:avLst/>
          </a:prstGeom>
          <a:noFill/>
        </p:spPr>
        <p:txBody>
          <a:bodyPr wrap="square" lIns="0" rIns="0" rtlCol="0">
            <a:spAutoFit/>
          </a:bodyPr>
          <a:lstStyle/>
          <a:p>
            <a:pPr algn="ctr" rtl="0"/>
            <a:r>
              <a:rPr lang="de-DE" sz="1050" dirty="0">
                <a:solidFill>
                  <a:schemeClr val="tx1">
                    <a:lumMod val="65000"/>
                    <a:lumOff val="35000"/>
                  </a:schemeClr>
                </a:solidFill>
                <a:latin typeface="Century Gothic" panose="020B0502020202020204" pitchFamily="34" charset="0"/>
              </a:rPr>
              <a:t>bis Ziel</a:t>
            </a:r>
          </a:p>
        </p:txBody>
      </p:sp>
      <p:sp>
        <p:nvSpPr>
          <p:cNvPr id="168" name="Rounded Rectangle 167">
            <a:extLst>
              <a:ext uri="{FF2B5EF4-FFF2-40B4-BE49-F238E27FC236}">
                <a16:creationId xmlns:a16="http://schemas.microsoft.com/office/drawing/2014/main" id="{EA7C3B80-7960-1C0D-EC7A-1E63CBB99222}"/>
              </a:ext>
            </a:extLst>
          </p:cNvPr>
          <p:cNvSpPr/>
          <p:nvPr/>
        </p:nvSpPr>
        <p:spPr>
          <a:xfrm>
            <a:off x="8791158"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69" name="Rounded Rectangle 168">
            <a:extLst>
              <a:ext uri="{FF2B5EF4-FFF2-40B4-BE49-F238E27FC236}">
                <a16:creationId xmlns:a16="http://schemas.microsoft.com/office/drawing/2014/main" id="{187F8C4F-0397-0466-3038-960E0A14F899}"/>
              </a:ext>
            </a:extLst>
          </p:cNvPr>
          <p:cNvSpPr/>
          <p:nvPr/>
        </p:nvSpPr>
        <p:spPr>
          <a:xfrm>
            <a:off x="9526215"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70" name="Rounded Rectangle 169">
            <a:extLst>
              <a:ext uri="{FF2B5EF4-FFF2-40B4-BE49-F238E27FC236}">
                <a16:creationId xmlns:a16="http://schemas.microsoft.com/office/drawing/2014/main" id="{8604D8DE-DBA8-550C-5CEC-ECE75AEB5796}"/>
              </a:ext>
            </a:extLst>
          </p:cNvPr>
          <p:cNvSpPr/>
          <p:nvPr/>
        </p:nvSpPr>
        <p:spPr>
          <a:xfrm>
            <a:off x="10261273"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71" name="TextBox 170">
            <a:extLst>
              <a:ext uri="{FF2B5EF4-FFF2-40B4-BE49-F238E27FC236}">
                <a16:creationId xmlns:a16="http://schemas.microsoft.com/office/drawing/2014/main" id="{AE6F83BA-ED7E-6456-5691-66E41EDB3E6D}"/>
              </a:ext>
            </a:extLst>
          </p:cNvPr>
          <p:cNvSpPr txBox="1"/>
          <p:nvPr/>
        </p:nvSpPr>
        <p:spPr>
          <a:xfrm>
            <a:off x="6487435" y="3723060"/>
            <a:ext cx="2208746" cy="400110"/>
          </a:xfrm>
          <a:prstGeom prst="rect">
            <a:avLst/>
          </a:prstGeom>
          <a:noFill/>
        </p:spPr>
        <p:txBody>
          <a:bodyPr wrap="square" lIns="0" tIns="0" rIns="0" bIns="0" rtlCol="0" anchor="ctr" anchorCtr="0">
            <a:spAutoFit/>
          </a:bodyPr>
          <a:lstStyle/>
          <a:p>
            <a:pPr rtl="0"/>
            <a:r>
              <a:rPr lang="de-DE" sz="1300">
                <a:latin typeface="Century Gothic" panose="020B0502020202020204" pitchFamily="34" charset="0"/>
              </a:rPr>
              <a:t>Aus- und Weiterbildung Vorgabe 1</a:t>
            </a:r>
          </a:p>
        </p:txBody>
      </p:sp>
      <p:pic>
        <p:nvPicPr>
          <p:cNvPr id="172" name="Graphic 171" descr="Badge Folgen einfarbig">
            <a:extLst>
              <a:ext uri="{FF2B5EF4-FFF2-40B4-BE49-F238E27FC236}">
                <a16:creationId xmlns:a16="http://schemas.microsoft.com/office/drawing/2014/main" id="{B670F7DA-B3F6-07E1-9B5A-4D3247F7052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4368735"/>
            <a:ext cx="274320" cy="274320"/>
          </a:xfrm>
          <a:prstGeom prst="rect">
            <a:avLst/>
          </a:prstGeom>
        </p:spPr>
      </p:pic>
      <p:sp>
        <p:nvSpPr>
          <p:cNvPr id="173" name="Rounded Rectangle 172">
            <a:extLst>
              <a:ext uri="{FF2B5EF4-FFF2-40B4-BE49-F238E27FC236}">
                <a16:creationId xmlns:a16="http://schemas.microsoft.com/office/drawing/2014/main" id="{E315A7D2-F379-B886-A50E-6353E698D440}"/>
              </a:ext>
            </a:extLst>
          </p:cNvPr>
          <p:cNvSpPr/>
          <p:nvPr/>
        </p:nvSpPr>
        <p:spPr>
          <a:xfrm>
            <a:off x="8791158"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74" name="Rounded Rectangle 173">
            <a:extLst>
              <a:ext uri="{FF2B5EF4-FFF2-40B4-BE49-F238E27FC236}">
                <a16:creationId xmlns:a16="http://schemas.microsoft.com/office/drawing/2014/main" id="{3F9A31A7-38BC-AB20-2A90-A095E8FA211E}"/>
              </a:ext>
            </a:extLst>
          </p:cNvPr>
          <p:cNvSpPr/>
          <p:nvPr/>
        </p:nvSpPr>
        <p:spPr>
          <a:xfrm>
            <a:off x="9526215"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75" name="Rounded Rectangle 174">
            <a:extLst>
              <a:ext uri="{FF2B5EF4-FFF2-40B4-BE49-F238E27FC236}">
                <a16:creationId xmlns:a16="http://schemas.microsoft.com/office/drawing/2014/main" id="{028DB156-0D74-C35E-CF65-98A56608DC00}"/>
              </a:ext>
            </a:extLst>
          </p:cNvPr>
          <p:cNvSpPr/>
          <p:nvPr/>
        </p:nvSpPr>
        <p:spPr>
          <a:xfrm>
            <a:off x="10261273"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76" name="TextBox 175">
            <a:extLst>
              <a:ext uri="{FF2B5EF4-FFF2-40B4-BE49-F238E27FC236}">
                <a16:creationId xmlns:a16="http://schemas.microsoft.com/office/drawing/2014/main" id="{4507CBD0-1DB7-375F-886F-717BC18A1EEC}"/>
              </a:ext>
            </a:extLst>
          </p:cNvPr>
          <p:cNvSpPr txBox="1"/>
          <p:nvPr/>
        </p:nvSpPr>
        <p:spPr>
          <a:xfrm>
            <a:off x="6487435" y="4406835"/>
            <a:ext cx="2208746" cy="200055"/>
          </a:xfrm>
          <a:prstGeom prst="rect">
            <a:avLst/>
          </a:prstGeom>
          <a:noFill/>
        </p:spPr>
        <p:txBody>
          <a:bodyPr wrap="square" lIns="0" tIns="0" rIns="0" bIns="0" rtlCol="0" anchor="ctr" anchorCtr="0">
            <a:spAutoFit/>
          </a:bodyPr>
          <a:lstStyle/>
          <a:p>
            <a:pPr rtl="0"/>
            <a:r>
              <a:rPr lang="de-DE" sz="1300">
                <a:latin typeface="Century Gothic" panose="020B0502020202020204" pitchFamily="34" charset="0"/>
              </a:rPr>
              <a:t>Zwei</a:t>
            </a:r>
          </a:p>
        </p:txBody>
      </p:sp>
      <p:sp>
        <p:nvSpPr>
          <p:cNvPr id="177" name="Rounded Rectangle 176">
            <a:extLst>
              <a:ext uri="{FF2B5EF4-FFF2-40B4-BE49-F238E27FC236}">
                <a16:creationId xmlns:a16="http://schemas.microsoft.com/office/drawing/2014/main" id="{74DB90D8-0C0C-FD37-14EE-0824C5CAFE72}"/>
              </a:ext>
            </a:extLst>
          </p:cNvPr>
          <p:cNvSpPr/>
          <p:nvPr/>
        </p:nvSpPr>
        <p:spPr>
          <a:xfrm>
            <a:off x="6370791" y="5415017"/>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a:extLst>
              <a:ext uri="{FF2B5EF4-FFF2-40B4-BE49-F238E27FC236}">
                <a16:creationId xmlns:a16="http://schemas.microsoft.com/office/drawing/2014/main" id="{1DA5C5F3-A829-45F1-07EA-6AB42309DFF1}"/>
              </a:ext>
            </a:extLst>
          </p:cNvPr>
          <p:cNvSpPr/>
          <p:nvPr/>
        </p:nvSpPr>
        <p:spPr>
          <a:xfrm>
            <a:off x="8791158"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79" name="Rounded Rectangle 178">
            <a:extLst>
              <a:ext uri="{FF2B5EF4-FFF2-40B4-BE49-F238E27FC236}">
                <a16:creationId xmlns:a16="http://schemas.microsoft.com/office/drawing/2014/main" id="{742C2EB3-D750-192B-9A0C-A3962682ABA9}"/>
              </a:ext>
            </a:extLst>
          </p:cNvPr>
          <p:cNvSpPr/>
          <p:nvPr/>
        </p:nvSpPr>
        <p:spPr>
          <a:xfrm>
            <a:off x="9526215"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80" name="Rounded Rectangle 179">
            <a:extLst>
              <a:ext uri="{FF2B5EF4-FFF2-40B4-BE49-F238E27FC236}">
                <a16:creationId xmlns:a16="http://schemas.microsoft.com/office/drawing/2014/main" id="{4EE9E209-49AE-AABA-D5A9-EF1201637F4C}"/>
              </a:ext>
            </a:extLst>
          </p:cNvPr>
          <p:cNvSpPr/>
          <p:nvPr/>
        </p:nvSpPr>
        <p:spPr>
          <a:xfrm>
            <a:off x="10261273"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81" name="TextBox 180">
            <a:extLst>
              <a:ext uri="{FF2B5EF4-FFF2-40B4-BE49-F238E27FC236}">
                <a16:creationId xmlns:a16="http://schemas.microsoft.com/office/drawing/2014/main" id="{EB4FE738-F820-4217-770F-D6A6854674E1}"/>
              </a:ext>
            </a:extLst>
          </p:cNvPr>
          <p:cNvSpPr txBox="1"/>
          <p:nvPr/>
        </p:nvSpPr>
        <p:spPr>
          <a:xfrm>
            <a:off x="6487435" y="4990583"/>
            <a:ext cx="2208746" cy="200055"/>
          </a:xfrm>
          <a:prstGeom prst="rect">
            <a:avLst/>
          </a:prstGeom>
          <a:noFill/>
        </p:spPr>
        <p:txBody>
          <a:bodyPr wrap="square" lIns="0" tIns="0" rIns="0" bIns="0" rtlCol="0" anchor="ctr" anchorCtr="0">
            <a:spAutoFit/>
          </a:bodyPr>
          <a:lstStyle/>
          <a:p>
            <a:pPr rtl="0"/>
            <a:r>
              <a:rPr lang="de-DE" sz="1300">
                <a:latin typeface="Century Gothic" panose="020B0502020202020204" pitchFamily="34" charset="0"/>
              </a:rPr>
              <a:t>Drei</a:t>
            </a:r>
          </a:p>
        </p:txBody>
      </p:sp>
      <p:pic>
        <p:nvPicPr>
          <p:cNvPr id="182" name="Graphic 181" descr="Badge Folgen einfarbig">
            <a:extLst>
              <a:ext uri="{FF2B5EF4-FFF2-40B4-BE49-F238E27FC236}">
                <a16:creationId xmlns:a16="http://schemas.microsoft.com/office/drawing/2014/main" id="{99A55FAE-CF08-C223-7E4C-321F476AFA1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5536231"/>
            <a:ext cx="274320" cy="274320"/>
          </a:xfrm>
          <a:prstGeom prst="rect">
            <a:avLst/>
          </a:prstGeom>
        </p:spPr>
      </p:pic>
      <p:sp>
        <p:nvSpPr>
          <p:cNvPr id="183" name="Rounded Rectangle 182">
            <a:extLst>
              <a:ext uri="{FF2B5EF4-FFF2-40B4-BE49-F238E27FC236}">
                <a16:creationId xmlns:a16="http://schemas.microsoft.com/office/drawing/2014/main" id="{25DCC9AE-28F1-C9CC-D305-E1918444CA16}"/>
              </a:ext>
            </a:extLst>
          </p:cNvPr>
          <p:cNvSpPr/>
          <p:nvPr/>
        </p:nvSpPr>
        <p:spPr>
          <a:xfrm>
            <a:off x="8791158"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84" name="Rounded Rectangle 183">
            <a:extLst>
              <a:ext uri="{FF2B5EF4-FFF2-40B4-BE49-F238E27FC236}">
                <a16:creationId xmlns:a16="http://schemas.microsoft.com/office/drawing/2014/main" id="{F9458436-660B-85DA-C724-4B1F487759AA}"/>
              </a:ext>
            </a:extLst>
          </p:cNvPr>
          <p:cNvSpPr/>
          <p:nvPr/>
        </p:nvSpPr>
        <p:spPr>
          <a:xfrm>
            <a:off x="9526215"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85" name="Rounded Rectangle 184">
            <a:extLst>
              <a:ext uri="{FF2B5EF4-FFF2-40B4-BE49-F238E27FC236}">
                <a16:creationId xmlns:a16="http://schemas.microsoft.com/office/drawing/2014/main" id="{CFCF94E6-C530-3D4F-D959-01210EEACB16}"/>
              </a:ext>
            </a:extLst>
          </p:cNvPr>
          <p:cNvSpPr/>
          <p:nvPr/>
        </p:nvSpPr>
        <p:spPr>
          <a:xfrm>
            <a:off x="10261273"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de-DE" sz="1400">
                <a:solidFill>
                  <a:schemeClr val="tx1">
                    <a:lumMod val="65000"/>
                    <a:lumOff val="35000"/>
                  </a:schemeClr>
                </a:solidFill>
                <a:latin typeface="Century Gothic" panose="020B0502020202020204" pitchFamily="34" charset="0"/>
              </a:rPr>
              <a:t>(xx)</a:t>
            </a:r>
          </a:p>
        </p:txBody>
      </p:sp>
      <p:sp>
        <p:nvSpPr>
          <p:cNvPr id="186" name="TextBox 185">
            <a:extLst>
              <a:ext uri="{FF2B5EF4-FFF2-40B4-BE49-F238E27FC236}">
                <a16:creationId xmlns:a16="http://schemas.microsoft.com/office/drawing/2014/main" id="{77557A5E-3C94-3548-B0F2-5FC23603CE07}"/>
              </a:ext>
            </a:extLst>
          </p:cNvPr>
          <p:cNvSpPr txBox="1"/>
          <p:nvPr/>
        </p:nvSpPr>
        <p:spPr>
          <a:xfrm>
            <a:off x="6487435" y="5574331"/>
            <a:ext cx="2208746" cy="200055"/>
          </a:xfrm>
          <a:prstGeom prst="rect">
            <a:avLst/>
          </a:prstGeom>
          <a:noFill/>
        </p:spPr>
        <p:txBody>
          <a:bodyPr wrap="square" lIns="0" tIns="0" rIns="0" bIns="0" rtlCol="0" anchor="ctr" anchorCtr="0">
            <a:spAutoFit/>
          </a:bodyPr>
          <a:lstStyle/>
          <a:p>
            <a:pPr rtl="0"/>
            <a:r>
              <a:rPr lang="de-DE" sz="1300">
                <a:latin typeface="Century Gothic" panose="020B0502020202020204" pitchFamily="34" charset="0"/>
              </a:rPr>
              <a:t>Vier</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rot="5400000">
            <a:off x="10327195" y="4454431"/>
            <a:ext cx="2743200" cy="457200"/>
          </a:xfrm>
          <a:prstGeom prst="round2Same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de-DE" sz="1500">
                <a:latin typeface="Century Gothic" panose="020B0502020202020204" pitchFamily="34" charset="0"/>
              </a:rPr>
              <a:t>AUS- UND WEITERBILDUNG</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rot="5400000">
            <a:off x="10327196" y="1508758"/>
            <a:ext cx="2743200" cy="457200"/>
          </a:xfrm>
          <a:prstGeom prst="round2Same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de-DE" sz="1500" spc="300" dirty="0">
                <a:latin typeface="Century Gothic" panose="020B0502020202020204" pitchFamily="34" charset="0"/>
              </a:rPr>
              <a:t>KUNDSCHAFT</a:t>
            </a:r>
          </a:p>
        </p:txBody>
      </p:sp>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4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356</Words>
  <Application>Microsoft Office PowerPoint</Application>
  <PresentationFormat>Widescreen</PresentationFormat>
  <Paragraphs>96</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314</cp:revision>
  <cp:lastPrinted>2024-02-20T23:48:17Z</cp:lastPrinted>
  <dcterms:created xsi:type="dcterms:W3CDTF">2021-07-07T23:54:57Z</dcterms:created>
  <dcterms:modified xsi:type="dcterms:W3CDTF">2024-09-09T09:05:49Z</dcterms:modified>
</cp:coreProperties>
</file>